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sldIdLst>
    <p:sldId id="256" r:id="rId5"/>
    <p:sldId id="257" r:id="rId6"/>
    <p:sldId id="261" r:id="rId7"/>
    <p:sldId id="259" r:id="rId8"/>
    <p:sldId id="262" r:id="rId9"/>
    <p:sldId id="267" r:id="rId10"/>
    <p:sldId id="266" r:id="rId11"/>
    <p:sldId id="271" r:id="rId12"/>
    <p:sldId id="270" r:id="rId13"/>
    <p:sldId id="26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9"/>
  </p:normalViewPr>
  <p:slideViewPr>
    <p:cSldViewPr snapToGrid="0" snapToObjects="1">
      <p:cViewPr varScale="1">
        <p:scale>
          <a:sx n="78" d="100"/>
          <a:sy n="78" d="100"/>
        </p:scale>
        <p:origin x="850" y="77"/>
      </p:cViewPr>
      <p:guideLst>
        <p:guide orient="horz" pos="2136"/>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oleObject" Target="about:blank"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avid%20Zhu\Desktop\citibikeDemand.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David%20Zhu\Desktop\citibikeDemand.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821873372407177E-2"/>
          <c:y val="0.1306255783669675"/>
          <c:w val="0.86154453257890207"/>
          <c:h val="0.73588414637195954"/>
        </c:manualLayout>
      </c:layout>
      <c:lineChart>
        <c:grouping val="standard"/>
        <c:varyColors val="0"/>
        <c:ser>
          <c:idx val="0"/>
          <c:order val="0"/>
          <c:tx>
            <c:strRef>
              <c:f>Sheet3!$F$4</c:f>
              <c:strCache>
                <c:ptCount val="1"/>
                <c:pt idx="0">
                  <c:v>Daytime</c:v>
                </c:pt>
              </c:strCache>
            </c:strRef>
          </c:tx>
          <c:spPr>
            <a:ln w="28575" cap="rnd">
              <a:solidFill>
                <a:schemeClr val="accent1"/>
              </a:solidFill>
              <a:round/>
            </a:ln>
            <a:effectLst/>
          </c:spPr>
          <c:marker>
            <c:symbol val="none"/>
          </c:marker>
          <c:cat>
            <c:numRef>
              <c:f>Sheet3!$E$5:$E$16</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Sheet3!$F$5:$F$16</c:f>
              <c:numCache>
                <c:formatCode>General</c:formatCode>
                <c:ptCount val="12"/>
                <c:pt idx="0">
                  <c:v>17600</c:v>
                </c:pt>
                <c:pt idx="1">
                  <c:v>21471</c:v>
                </c:pt>
                <c:pt idx="2">
                  <c:v>24301</c:v>
                </c:pt>
                <c:pt idx="3">
                  <c:v>29860</c:v>
                </c:pt>
                <c:pt idx="4">
                  <c:v>42403</c:v>
                </c:pt>
                <c:pt idx="5">
                  <c:v>38665</c:v>
                </c:pt>
                <c:pt idx="6">
                  <c:v>35839</c:v>
                </c:pt>
                <c:pt idx="7">
                  <c:v>40169</c:v>
                </c:pt>
                <c:pt idx="8">
                  <c:v>43507</c:v>
                </c:pt>
                <c:pt idx="9">
                  <c:v>43423</c:v>
                </c:pt>
                <c:pt idx="10">
                  <c:v>31583</c:v>
                </c:pt>
                <c:pt idx="11">
                  <c:v>22985</c:v>
                </c:pt>
              </c:numCache>
            </c:numRef>
          </c:val>
          <c:smooth val="0"/>
          <c:extLst>
            <c:ext xmlns:c16="http://schemas.microsoft.com/office/drawing/2014/chart" uri="{C3380CC4-5D6E-409C-BE32-E72D297353CC}">
              <c16:uniqueId val="{00000000-01A9-4CDB-A3F7-5794E5159E9C}"/>
            </c:ext>
          </c:extLst>
        </c:ser>
        <c:ser>
          <c:idx val="1"/>
          <c:order val="1"/>
          <c:tx>
            <c:strRef>
              <c:f>Sheet3!$G$4</c:f>
              <c:strCache>
                <c:ptCount val="1"/>
                <c:pt idx="0">
                  <c:v>Evening</c:v>
                </c:pt>
              </c:strCache>
            </c:strRef>
          </c:tx>
          <c:spPr>
            <a:ln w="28575" cap="rnd">
              <a:solidFill>
                <a:schemeClr val="accent2"/>
              </a:solidFill>
              <a:round/>
            </a:ln>
            <a:effectLst/>
          </c:spPr>
          <c:marker>
            <c:symbol val="none"/>
          </c:marker>
          <c:cat>
            <c:numRef>
              <c:f>Sheet3!$E$5:$E$16</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Sheet3!$G$5:$G$16</c:f>
              <c:numCache>
                <c:formatCode>General</c:formatCode>
                <c:ptCount val="12"/>
                <c:pt idx="0">
                  <c:v>44461</c:v>
                </c:pt>
                <c:pt idx="1">
                  <c:v>46529</c:v>
                </c:pt>
                <c:pt idx="2">
                  <c:v>59238</c:v>
                </c:pt>
                <c:pt idx="3">
                  <c:v>80028</c:v>
                </c:pt>
                <c:pt idx="4">
                  <c:v>109710</c:v>
                </c:pt>
                <c:pt idx="5">
                  <c:v>106452</c:v>
                </c:pt>
                <c:pt idx="6">
                  <c:v>113931</c:v>
                </c:pt>
                <c:pt idx="7">
                  <c:v>115600</c:v>
                </c:pt>
                <c:pt idx="8">
                  <c:v>112892</c:v>
                </c:pt>
                <c:pt idx="9">
                  <c:v>115504</c:v>
                </c:pt>
                <c:pt idx="10">
                  <c:v>78453</c:v>
                </c:pt>
                <c:pt idx="11">
                  <c:v>50368</c:v>
                </c:pt>
              </c:numCache>
            </c:numRef>
          </c:val>
          <c:smooth val="0"/>
          <c:extLst>
            <c:ext xmlns:c16="http://schemas.microsoft.com/office/drawing/2014/chart" uri="{C3380CC4-5D6E-409C-BE32-E72D297353CC}">
              <c16:uniqueId val="{00000001-01A9-4CDB-A3F7-5794E5159E9C}"/>
            </c:ext>
          </c:extLst>
        </c:ser>
        <c:dLbls>
          <c:showLegendKey val="0"/>
          <c:showVal val="0"/>
          <c:showCatName val="0"/>
          <c:showSerName val="0"/>
          <c:showPercent val="0"/>
          <c:showBubbleSize val="0"/>
        </c:dLbls>
        <c:smooth val="0"/>
        <c:axId val="338115568"/>
        <c:axId val="338112656"/>
      </c:lineChart>
      <c:catAx>
        <c:axId val="3381155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38112656"/>
        <c:crosses val="autoZero"/>
        <c:auto val="1"/>
        <c:lblAlgn val="ctr"/>
        <c:lblOffset val="100"/>
        <c:noMultiLvlLbl val="0"/>
      </c:catAx>
      <c:valAx>
        <c:axId val="338112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38115568"/>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b="1" u="sng" dirty="0">
                <a:solidFill>
                  <a:schemeClr val="tx1"/>
                </a:solidFill>
              </a:rPr>
              <a:t>Demand of</a:t>
            </a:r>
            <a:r>
              <a:rPr lang="en-US" altLang="zh-CN" b="1" u="sng" baseline="0" dirty="0">
                <a:solidFill>
                  <a:schemeClr val="tx1"/>
                </a:solidFill>
              </a:rPr>
              <a:t> </a:t>
            </a:r>
            <a:r>
              <a:rPr lang="en-US" altLang="zh-CN" b="1" u="sng" dirty="0">
                <a:solidFill>
                  <a:schemeClr val="tx1"/>
                </a:solidFill>
              </a:rPr>
              <a:t>Start Station Neighborhood</a:t>
            </a:r>
            <a:endParaRPr lang="zh-CN" altLang="en-US" b="1" u="sng"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Sheet1!$E$4</c:f>
              <c:strCache>
                <c:ptCount val="1"/>
                <c:pt idx="0">
                  <c:v>Daytime</c:v>
                </c:pt>
              </c:strCache>
            </c:strRef>
          </c:tx>
          <c:spPr>
            <a:solidFill>
              <a:schemeClr val="accent1"/>
            </a:solidFill>
            <a:ln>
              <a:noFill/>
            </a:ln>
            <a:effectLst/>
          </c:spPr>
          <c:invertIfNegative val="0"/>
          <c:cat>
            <c:strRef>
              <c:f>Sheet1!$D$5:$D$64</c:f>
              <c:strCache>
                <c:ptCount val="60"/>
                <c:pt idx="0">
                  <c:v>Chelsea</c:v>
                </c:pt>
                <c:pt idx="1">
                  <c:v>Hells Kitchen</c:v>
                </c:pt>
                <c:pt idx="2">
                  <c:v>East Village</c:v>
                </c:pt>
                <c:pt idx="3">
                  <c:v>Murray Hill</c:v>
                </c:pt>
                <c:pt idx="4">
                  <c:v>Kip Bay</c:v>
                </c:pt>
                <c:pt idx="5">
                  <c:v>Greenwich Village</c:v>
                </c:pt>
                <c:pt idx="6">
                  <c:v>West Village</c:v>
                </c:pt>
                <c:pt idx="7">
                  <c:v>Lower East Side</c:v>
                </c:pt>
                <c:pt idx="8">
                  <c:v>Theater District-Times Square</c:v>
                </c:pt>
                <c:pt idx="9">
                  <c:v>Battery Park City</c:v>
                </c:pt>
                <c:pt idx="10">
                  <c:v>Lincoln Square</c:v>
                </c:pt>
                <c:pt idx="11">
                  <c:v>Upper West Side</c:v>
                </c:pt>
                <c:pt idx="12">
                  <c:v>Stuyvesant Town</c:v>
                </c:pt>
                <c:pt idx="13">
                  <c:v>Midtown South Central</c:v>
                </c:pt>
                <c:pt idx="14">
                  <c:v>New York</c:v>
                </c:pt>
                <c:pt idx="15">
                  <c:v>Flatiron District</c:v>
                </c:pt>
                <c:pt idx="16">
                  <c:v>Greenpoint</c:v>
                </c:pt>
                <c:pt idx="17">
                  <c:v>Central Park</c:v>
                </c:pt>
                <c:pt idx="18">
                  <c:v>Garment District</c:v>
                </c:pt>
                <c:pt idx="19">
                  <c:v>Gramercy Park</c:v>
                </c:pt>
                <c:pt idx="20">
                  <c:v>Upper East Side</c:v>
                </c:pt>
                <c:pt idx="21">
                  <c:v>Soho</c:v>
                </c:pt>
                <c:pt idx="22">
                  <c:v>Noho</c:v>
                </c:pt>
                <c:pt idx="23">
                  <c:v>Fincial District</c:v>
                </c:pt>
                <c:pt idx="24">
                  <c:v>Midtown Center</c:v>
                </c:pt>
                <c:pt idx="25">
                  <c:v>Civic Center</c:v>
                </c:pt>
                <c:pt idx="26">
                  <c:v>Tribeca</c:v>
                </c:pt>
                <c:pt idx="27">
                  <c:v>Yorkville</c:v>
                </c:pt>
                <c:pt idx="28">
                  <c:v>Clinton Hill</c:v>
                </c:pt>
                <c:pt idx="29">
                  <c:v>Nolita</c:v>
                </c:pt>
                <c:pt idx="30">
                  <c:v>Turtle Bay</c:v>
                </c:pt>
                <c:pt idx="31">
                  <c:v>Park Slope</c:v>
                </c:pt>
                <c:pt idx="32">
                  <c:v>Williamsburg</c:v>
                </c:pt>
                <c:pt idx="33">
                  <c:v>Brooklyn</c:v>
                </c:pt>
                <c:pt idx="34">
                  <c:v>Koreatown</c:v>
                </c:pt>
                <c:pt idx="35">
                  <c:v>Tudor City</c:v>
                </c:pt>
                <c:pt idx="36">
                  <c:v>East Harlem</c:v>
                </c:pt>
                <c:pt idx="37">
                  <c:v>Bedford-Stuyvesant</c:v>
                </c:pt>
                <c:pt idx="38">
                  <c:v>Boerum Hill</c:v>
                </c:pt>
                <c:pt idx="39">
                  <c:v>Downtown Brooklyn</c:v>
                </c:pt>
                <c:pt idx="40">
                  <c:v>East Williamsburg</c:v>
                </c:pt>
                <c:pt idx="41">
                  <c:v>Carroll Gardens</c:v>
                </c:pt>
                <c:pt idx="42">
                  <c:v>Long Island City</c:v>
                </c:pt>
                <c:pt idx="43">
                  <c:v>Two Bridges</c:v>
                </c:pt>
                <c:pt idx="44">
                  <c:v>Astoria</c:v>
                </c:pt>
                <c:pt idx="45">
                  <c:v>Cobble Hill</c:v>
                </c:pt>
                <c:pt idx="46">
                  <c:v>Columbia Street Waterfront District</c:v>
                </c:pt>
                <c:pt idx="47">
                  <c:v>Harlem</c:v>
                </c:pt>
                <c:pt idx="48">
                  <c:v>Gowanus</c:v>
                </c:pt>
                <c:pt idx="49">
                  <c:v>Morningside Heights</c:v>
                </c:pt>
                <c:pt idx="50">
                  <c:v>Dumbo</c:v>
                </c:pt>
                <c:pt idx="51">
                  <c:v>Prospect Heights</c:v>
                </c:pt>
                <c:pt idx="52">
                  <c:v>Vinegar Hill</c:v>
                </c:pt>
                <c:pt idx="53">
                  <c:v>Sutton Place</c:v>
                </c:pt>
                <c:pt idx="54">
                  <c:v>Red Hook</c:v>
                </c:pt>
                <c:pt idx="55">
                  <c:v>Crown Heights</c:v>
                </c:pt>
                <c:pt idx="56">
                  <c:v>Greenwood</c:v>
                </c:pt>
                <c:pt idx="57">
                  <c:v>Marcus Garvey</c:v>
                </c:pt>
                <c:pt idx="58">
                  <c:v>Prospect Lefferts Gardens</c:v>
                </c:pt>
                <c:pt idx="59">
                  <c:v>Governors Island</c:v>
                </c:pt>
              </c:strCache>
            </c:strRef>
          </c:cat>
          <c:val>
            <c:numRef>
              <c:f>Sheet1!$E$5:$E$64</c:f>
              <c:numCache>
                <c:formatCode>General</c:formatCode>
                <c:ptCount val="60"/>
                <c:pt idx="0">
                  <c:v>51221</c:v>
                </c:pt>
                <c:pt idx="1">
                  <c:v>31823</c:v>
                </c:pt>
                <c:pt idx="2">
                  <c:v>30537</c:v>
                </c:pt>
                <c:pt idx="3">
                  <c:v>19666</c:v>
                </c:pt>
                <c:pt idx="4">
                  <c:v>19172</c:v>
                </c:pt>
                <c:pt idx="5">
                  <c:v>17609</c:v>
                </c:pt>
                <c:pt idx="6">
                  <c:v>13043</c:v>
                </c:pt>
                <c:pt idx="7">
                  <c:v>12953</c:v>
                </c:pt>
                <c:pt idx="8">
                  <c:v>12207</c:v>
                </c:pt>
                <c:pt idx="9">
                  <c:v>11837</c:v>
                </c:pt>
                <c:pt idx="10">
                  <c:v>11690</c:v>
                </c:pt>
                <c:pt idx="11">
                  <c:v>11486</c:v>
                </c:pt>
                <c:pt idx="12">
                  <c:v>11242</c:v>
                </c:pt>
                <c:pt idx="13">
                  <c:v>9876</c:v>
                </c:pt>
                <c:pt idx="14">
                  <c:v>8983</c:v>
                </c:pt>
                <c:pt idx="15">
                  <c:v>8903</c:v>
                </c:pt>
                <c:pt idx="16">
                  <c:v>8067</c:v>
                </c:pt>
                <c:pt idx="17">
                  <c:v>8039</c:v>
                </c:pt>
                <c:pt idx="18">
                  <c:v>7550</c:v>
                </c:pt>
                <c:pt idx="19">
                  <c:v>6952</c:v>
                </c:pt>
                <c:pt idx="20">
                  <c:v>6863</c:v>
                </c:pt>
                <c:pt idx="21">
                  <c:v>6333</c:v>
                </c:pt>
                <c:pt idx="22">
                  <c:v>6073</c:v>
                </c:pt>
                <c:pt idx="23">
                  <c:v>6023</c:v>
                </c:pt>
                <c:pt idx="24">
                  <c:v>5661</c:v>
                </c:pt>
                <c:pt idx="25">
                  <c:v>5241</c:v>
                </c:pt>
                <c:pt idx="26">
                  <c:v>4220</c:v>
                </c:pt>
                <c:pt idx="27">
                  <c:v>3728</c:v>
                </c:pt>
                <c:pt idx="28">
                  <c:v>3615</c:v>
                </c:pt>
                <c:pt idx="29">
                  <c:v>3485</c:v>
                </c:pt>
                <c:pt idx="30">
                  <c:v>3348</c:v>
                </c:pt>
                <c:pt idx="31">
                  <c:v>3024</c:v>
                </c:pt>
                <c:pt idx="32">
                  <c:v>2890</c:v>
                </c:pt>
                <c:pt idx="33">
                  <c:v>2482</c:v>
                </c:pt>
                <c:pt idx="34">
                  <c:v>1764</c:v>
                </c:pt>
                <c:pt idx="35">
                  <c:v>1681</c:v>
                </c:pt>
                <c:pt idx="36">
                  <c:v>1590</c:v>
                </c:pt>
                <c:pt idx="37">
                  <c:v>1570</c:v>
                </c:pt>
                <c:pt idx="38">
                  <c:v>1534</c:v>
                </c:pt>
                <c:pt idx="39">
                  <c:v>1427</c:v>
                </c:pt>
                <c:pt idx="40">
                  <c:v>1259</c:v>
                </c:pt>
                <c:pt idx="41">
                  <c:v>913</c:v>
                </c:pt>
                <c:pt idx="42">
                  <c:v>898</c:v>
                </c:pt>
                <c:pt idx="43">
                  <c:v>549</c:v>
                </c:pt>
                <c:pt idx="44">
                  <c:v>392</c:v>
                </c:pt>
                <c:pt idx="45">
                  <c:v>365</c:v>
                </c:pt>
                <c:pt idx="46">
                  <c:v>295</c:v>
                </c:pt>
                <c:pt idx="47">
                  <c:v>295</c:v>
                </c:pt>
                <c:pt idx="48">
                  <c:v>294</c:v>
                </c:pt>
                <c:pt idx="49">
                  <c:v>283</c:v>
                </c:pt>
                <c:pt idx="50">
                  <c:v>266</c:v>
                </c:pt>
                <c:pt idx="51">
                  <c:v>161</c:v>
                </c:pt>
                <c:pt idx="52">
                  <c:v>146</c:v>
                </c:pt>
                <c:pt idx="53">
                  <c:v>121</c:v>
                </c:pt>
                <c:pt idx="54">
                  <c:v>113</c:v>
                </c:pt>
                <c:pt idx="55">
                  <c:v>22</c:v>
                </c:pt>
                <c:pt idx="56">
                  <c:v>9</c:v>
                </c:pt>
                <c:pt idx="57">
                  <c:v>9</c:v>
                </c:pt>
                <c:pt idx="58">
                  <c:v>6</c:v>
                </c:pt>
                <c:pt idx="59">
                  <c:v>2</c:v>
                </c:pt>
              </c:numCache>
            </c:numRef>
          </c:val>
          <c:extLst>
            <c:ext xmlns:c16="http://schemas.microsoft.com/office/drawing/2014/chart" uri="{C3380CC4-5D6E-409C-BE32-E72D297353CC}">
              <c16:uniqueId val="{00000000-7CAF-4BAF-AD7B-CCF27D026523}"/>
            </c:ext>
          </c:extLst>
        </c:ser>
        <c:ser>
          <c:idx val="1"/>
          <c:order val="1"/>
          <c:tx>
            <c:strRef>
              <c:f>Sheet1!$F$4</c:f>
              <c:strCache>
                <c:ptCount val="1"/>
                <c:pt idx="0">
                  <c:v>Evening</c:v>
                </c:pt>
              </c:strCache>
            </c:strRef>
          </c:tx>
          <c:spPr>
            <a:solidFill>
              <a:schemeClr val="accent2"/>
            </a:solidFill>
            <a:ln>
              <a:noFill/>
            </a:ln>
            <a:effectLst/>
          </c:spPr>
          <c:invertIfNegative val="0"/>
          <c:cat>
            <c:strRef>
              <c:f>Sheet1!$D$5:$D$64</c:f>
              <c:strCache>
                <c:ptCount val="60"/>
                <c:pt idx="0">
                  <c:v>Chelsea</c:v>
                </c:pt>
                <c:pt idx="1">
                  <c:v>Hells Kitchen</c:v>
                </c:pt>
                <c:pt idx="2">
                  <c:v>East Village</c:v>
                </c:pt>
                <c:pt idx="3">
                  <c:v>Murray Hill</c:v>
                </c:pt>
                <c:pt idx="4">
                  <c:v>Kip Bay</c:v>
                </c:pt>
                <c:pt idx="5">
                  <c:v>Greenwich Village</c:v>
                </c:pt>
                <c:pt idx="6">
                  <c:v>West Village</c:v>
                </c:pt>
                <c:pt idx="7">
                  <c:v>Lower East Side</c:v>
                </c:pt>
                <c:pt idx="8">
                  <c:v>Theater District-Times Square</c:v>
                </c:pt>
                <c:pt idx="9">
                  <c:v>Battery Park City</c:v>
                </c:pt>
                <c:pt idx="10">
                  <c:v>Lincoln Square</c:v>
                </c:pt>
                <c:pt idx="11">
                  <c:v>Upper West Side</c:v>
                </c:pt>
                <c:pt idx="12">
                  <c:v>Stuyvesant Town</c:v>
                </c:pt>
                <c:pt idx="13">
                  <c:v>Midtown South Central</c:v>
                </c:pt>
                <c:pt idx="14">
                  <c:v>New York</c:v>
                </c:pt>
                <c:pt idx="15">
                  <c:v>Flatiron District</c:v>
                </c:pt>
                <c:pt idx="16">
                  <c:v>Greenpoint</c:v>
                </c:pt>
                <c:pt idx="17">
                  <c:v>Central Park</c:v>
                </c:pt>
                <c:pt idx="18">
                  <c:v>Garment District</c:v>
                </c:pt>
                <c:pt idx="19">
                  <c:v>Gramercy Park</c:v>
                </c:pt>
                <c:pt idx="20">
                  <c:v>Upper East Side</c:v>
                </c:pt>
                <c:pt idx="21">
                  <c:v>Soho</c:v>
                </c:pt>
                <c:pt idx="22">
                  <c:v>Noho</c:v>
                </c:pt>
                <c:pt idx="23">
                  <c:v>Fincial District</c:v>
                </c:pt>
                <c:pt idx="24">
                  <c:v>Midtown Center</c:v>
                </c:pt>
                <c:pt idx="25">
                  <c:v>Civic Center</c:v>
                </c:pt>
                <c:pt idx="26">
                  <c:v>Tribeca</c:v>
                </c:pt>
                <c:pt idx="27">
                  <c:v>Yorkville</c:v>
                </c:pt>
                <c:pt idx="28">
                  <c:v>Clinton Hill</c:v>
                </c:pt>
                <c:pt idx="29">
                  <c:v>Nolita</c:v>
                </c:pt>
                <c:pt idx="30">
                  <c:v>Turtle Bay</c:v>
                </c:pt>
                <c:pt idx="31">
                  <c:v>Park Slope</c:v>
                </c:pt>
                <c:pt idx="32">
                  <c:v>Williamsburg</c:v>
                </c:pt>
                <c:pt idx="33">
                  <c:v>Brooklyn</c:v>
                </c:pt>
                <c:pt idx="34">
                  <c:v>Koreatown</c:v>
                </c:pt>
                <c:pt idx="35">
                  <c:v>Tudor City</c:v>
                </c:pt>
                <c:pt idx="36">
                  <c:v>East Harlem</c:v>
                </c:pt>
                <c:pt idx="37">
                  <c:v>Bedford-Stuyvesant</c:v>
                </c:pt>
                <c:pt idx="38">
                  <c:v>Boerum Hill</c:v>
                </c:pt>
                <c:pt idx="39">
                  <c:v>Downtown Brooklyn</c:v>
                </c:pt>
                <c:pt idx="40">
                  <c:v>East Williamsburg</c:v>
                </c:pt>
                <c:pt idx="41">
                  <c:v>Carroll Gardens</c:v>
                </c:pt>
                <c:pt idx="42">
                  <c:v>Long Island City</c:v>
                </c:pt>
                <c:pt idx="43">
                  <c:v>Two Bridges</c:v>
                </c:pt>
                <c:pt idx="44">
                  <c:v>Astoria</c:v>
                </c:pt>
                <c:pt idx="45">
                  <c:v>Cobble Hill</c:v>
                </c:pt>
                <c:pt idx="46">
                  <c:v>Columbia Street Waterfront District</c:v>
                </c:pt>
                <c:pt idx="47">
                  <c:v>Harlem</c:v>
                </c:pt>
                <c:pt idx="48">
                  <c:v>Gowanus</c:v>
                </c:pt>
                <c:pt idx="49">
                  <c:v>Morningside Heights</c:v>
                </c:pt>
                <c:pt idx="50">
                  <c:v>Dumbo</c:v>
                </c:pt>
                <c:pt idx="51">
                  <c:v>Prospect Heights</c:v>
                </c:pt>
                <c:pt idx="52">
                  <c:v>Vinegar Hill</c:v>
                </c:pt>
                <c:pt idx="53">
                  <c:v>Sutton Place</c:v>
                </c:pt>
                <c:pt idx="54">
                  <c:v>Red Hook</c:v>
                </c:pt>
                <c:pt idx="55">
                  <c:v>Crown Heights</c:v>
                </c:pt>
                <c:pt idx="56">
                  <c:v>Greenwood</c:v>
                </c:pt>
                <c:pt idx="57">
                  <c:v>Marcus Garvey</c:v>
                </c:pt>
                <c:pt idx="58">
                  <c:v>Prospect Lefferts Gardens</c:v>
                </c:pt>
                <c:pt idx="59">
                  <c:v>Governors Island</c:v>
                </c:pt>
              </c:strCache>
            </c:strRef>
          </c:cat>
          <c:val>
            <c:numRef>
              <c:f>Sheet1!$F$5:$F$64</c:f>
              <c:numCache>
                <c:formatCode>General</c:formatCode>
                <c:ptCount val="60"/>
                <c:pt idx="0">
                  <c:v>124180</c:v>
                </c:pt>
                <c:pt idx="1">
                  <c:v>66315</c:v>
                </c:pt>
                <c:pt idx="2">
                  <c:v>32614</c:v>
                </c:pt>
                <c:pt idx="3">
                  <c:v>46035</c:v>
                </c:pt>
                <c:pt idx="4">
                  <c:v>36021</c:v>
                </c:pt>
                <c:pt idx="5">
                  <c:v>77619</c:v>
                </c:pt>
                <c:pt idx="6">
                  <c:v>40155</c:v>
                </c:pt>
                <c:pt idx="7">
                  <c:v>25083</c:v>
                </c:pt>
                <c:pt idx="8">
                  <c:v>33626</c:v>
                </c:pt>
                <c:pt idx="9">
                  <c:v>40053</c:v>
                </c:pt>
                <c:pt idx="10">
                  <c:v>20685</c:v>
                </c:pt>
                <c:pt idx="11">
                  <c:v>16461</c:v>
                </c:pt>
                <c:pt idx="12">
                  <c:v>12722</c:v>
                </c:pt>
                <c:pt idx="13">
                  <c:v>27854</c:v>
                </c:pt>
                <c:pt idx="14">
                  <c:v>26843</c:v>
                </c:pt>
                <c:pt idx="15">
                  <c:v>60687</c:v>
                </c:pt>
                <c:pt idx="16">
                  <c:v>22181</c:v>
                </c:pt>
                <c:pt idx="17">
                  <c:v>27684</c:v>
                </c:pt>
                <c:pt idx="18">
                  <c:v>16672</c:v>
                </c:pt>
                <c:pt idx="19">
                  <c:v>13402</c:v>
                </c:pt>
                <c:pt idx="20">
                  <c:v>17911</c:v>
                </c:pt>
                <c:pt idx="21">
                  <c:v>32200</c:v>
                </c:pt>
                <c:pt idx="22">
                  <c:v>15677</c:v>
                </c:pt>
                <c:pt idx="23">
                  <c:v>25338</c:v>
                </c:pt>
                <c:pt idx="24">
                  <c:v>41937</c:v>
                </c:pt>
                <c:pt idx="25">
                  <c:v>16489</c:v>
                </c:pt>
                <c:pt idx="26">
                  <c:v>18294</c:v>
                </c:pt>
                <c:pt idx="27">
                  <c:v>5012</c:v>
                </c:pt>
                <c:pt idx="28">
                  <c:v>2532</c:v>
                </c:pt>
                <c:pt idx="29">
                  <c:v>14731</c:v>
                </c:pt>
                <c:pt idx="30">
                  <c:v>10266</c:v>
                </c:pt>
                <c:pt idx="31">
                  <c:v>6387</c:v>
                </c:pt>
                <c:pt idx="32">
                  <c:v>6611</c:v>
                </c:pt>
                <c:pt idx="33">
                  <c:v>8049</c:v>
                </c:pt>
                <c:pt idx="34">
                  <c:v>5476</c:v>
                </c:pt>
                <c:pt idx="35">
                  <c:v>2401</c:v>
                </c:pt>
                <c:pt idx="36">
                  <c:v>2796</c:v>
                </c:pt>
                <c:pt idx="37">
                  <c:v>1966</c:v>
                </c:pt>
                <c:pt idx="38">
                  <c:v>3510</c:v>
                </c:pt>
                <c:pt idx="39">
                  <c:v>9828</c:v>
                </c:pt>
                <c:pt idx="40">
                  <c:v>1935</c:v>
                </c:pt>
                <c:pt idx="41">
                  <c:v>2238</c:v>
                </c:pt>
                <c:pt idx="42">
                  <c:v>2700</c:v>
                </c:pt>
                <c:pt idx="43">
                  <c:v>805</c:v>
                </c:pt>
                <c:pt idx="44">
                  <c:v>702</c:v>
                </c:pt>
                <c:pt idx="45">
                  <c:v>202</c:v>
                </c:pt>
                <c:pt idx="46">
                  <c:v>1444</c:v>
                </c:pt>
                <c:pt idx="47">
                  <c:v>377</c:v>
                </c:pt>
                <c:pt idx="48">
                  <c:v>1350</c:v>
                </c:pt>
                <c:pt idx="49">
                  <c:v>1025</c:v>
                </c:pt>
                <c:pt idx="50">
                  <c:v>2954</c:v>
                </c:pt>
                <c:pt idx="51">
                  <c:v>166</c:v>
                </c:pt>
                <c:pt idx="52">
                  <c:v>346</c:v>
                </c:pt>
                <c:pt idx="53">
                  <c:v>1600</c:v>
                </c:pt>
                <c:pt idx="54">
                  <c:v>411</c:v>
                </c:pt>
                <c:pt idx="55">
                  <c:v>49</c:v>
                </c:pt>
                <c:pt idx="56">
                  <c:v>146</c:v>
                </c:pt>
                <c:pt idx="57">
                  <c:v>20</c:v>
                </c:pt>
                <c:pt idx="58">
                  <c:v>13</c:v>
                </c:pt>
                <c:pt idx="59">
                  <c:v>380</c:v>
                </c:pt>
              </c:numCache>
            </c:numRef>
          </c:val>
          <c:extLst>
            <c:ext xmlns:c16="http://schemas.microsoft.com/office/drawing/2014/chart" uri="{C3380CC4-5D6E-409C-BE32-E72D297353CC}">
              <c16:uniqueId val="{00000001-7CAF-4BAF-AD7B-CCF27D026523}"/>
            </c:ext>
          </c:extLst>
        </c:ser>
        <c:dLbls>
          <c:showLegendKey val="0"/>
          <c:showVal val="0"/>
          <c:showCatName val="0"/>
          <c:showSerName val="0"/>
          <c:showPercent val="0"/>
          <c:showBubbleSize val="0"/>
        </c:dLbls>
        <c:gapWidth val="150"/>
        <c:overlap val="100"/>
        <c:axId val="192451647"/>
        <c:axId val="192452063"/>
      </c:barChart>
      <c:catAx>
        <c:axId val="19245164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2452063"/>
        <c:crosses val="autoZero"/>
        <c:auto val="1"/>
        <c:lblAlgn val="ctr"/>
        <c:lblOffset val="100"/>
        <c:noMultiLvlLbl val="0"/>
      </c:catAx>
      <c:valAx>
        <c:axId val="1924520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245164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altLang="zh-CN" sz="1400" b="1" i="0" u="sng" strike="noStrike" kern="1200" spc="0" baseline="0" dirty="0" smtClean="0">
                <a:solidFill>
                  <a:schemeClr val="tx1"/>
                </a:solidFill>
                <a:latin typeface="+mn-lt"/>
                <a:ea typeface="+mn-ea"/>
                <a:cs typeface="+mn-cs"/>
              </a:defRPr>
            </a:pPr>
            <a:r>
              <a:rPr lang="en-US" altLang="zh-CN" sz="1400" b="1" i="0" u="sng" strike="noStrike" kern="1200" spc="0" baseline="0" dirty="0">
                <a:solidFill>
                  <a:schemeClr val="tx1"/>
                </a:solidFill>
                <a:latin typeface="+mn-lt"/>
                <a:ea typeface="+mn-ea"/>
                <a:cs typeface="+mn-cs"/>
              </a:rPr>
              <a:t>Demand of End Station Neighborhood</a:t>
            </a:r>
          </a:p>
        </c:rich>
      </c:tx>
      <c:overlay val="0"/>
      <c:spPr>
        <a:noFill/>
        <a:ln>
          <a:noFill/>
        </a:ln>
        <a:effectLst/>
      </c:spPr>
      <c:txPr>
        <a:bodyPr rot="0" spcFirstLastPara="1" vertOverflow="ellipsis" vert="horz" wrap="square" anchor="ctr" anchorCtr="1"/>
        <a:lstStyle/>
        <a:p>
          <a:pPr algn="ctr" rtl="0">
            <a:defRPr lang="en-US" altLang="zh-CN" sz="1400" b="1" i="0" u="sng" strike="noStrike" kern="1200" spc="0" baseline="0" dirty="0" smtClean="0">
              <a:solidFill>
                <a:schemeClr val="tx1"/>
              </a:solidFill>
              <a:latin typeface="+mn-lt"/>
              <a:ea typeface="+mn-ea"/>
              <a:cs typeface="+mn-cs"/>
            </a:defRPr>
          </a:pPr>
          <a:endParaRPr lang="en-US"/>
        </a:p>
      </c:txPr>
    </c:title>
    <c:autoTitleDeleted val="0"/>
    <c:plotArea>
      <c:layout/>
      <c:barChart>
        <c:barDir val="col"/>
        <c:grouping val="stacked"/>
        <c:varyColors val="0"/>
        <c:ser>
          <c:idx val="0"/>
          <c:order val="0"/>
          <c:tx>
            <c:strRef>
              <c:f>Sheet2!$E$4</c:f>
              <c:strCache>
                <c:ptCount val="1"/>
                <c:pt idx="0">
                  <c:v>Daytime</c:v>
                </c:pt>
              </c:strCache>
            </c:strRef>
          </c:tx>
          <c:spPr>
            <a:solidFill>
              <a:schemeClr val="accent1"/>
            </a:solidFill>
            <a:ln>
              <a:noFill/>
            </a:ln>
            <a:effectLst/>
          </c:spPr>
          <c:invertIfNegative val="0"/>
          <c:cat>
            <c:strRef>
              <c:f>Sheet2!$D$5:$D$64</c:f>
              <c:strCache>
                <c:ptCount val="60"/>
                <c:pt idx="0">
                  <c:v>Chelsea</c:v>
                </c:pt>
                <c:pt idx="1">
                  <c:v>Hells Kitchen</c:v>
                </c:pt>
                <c:pt idx="2">
                  <c:v>Greenwich Village</c:v>
                </c:pt>
                <c:pt idx="3">
                  <c:v>Midtown Center</c:v>
                </c:pt>
                <c:pt idx="4">
                  <c:v>Kip Bay</c:v>
                </c:pt>
                <c:pt idx="5">
                  <c:v>Fincial District</c:v>
                </c:pt>
                <c:pt idx="6">
                  <c:v>Midtown South Central</c:v>
                </c:pt>
                <c:pt idx="7">
                  <c:v>East Village</c:v>
                </c:pt>
                <c:pt idx="8">
                  <c:v>Flatiron District</c:v>
                </c:pt>
                <c:pt idx="9">
                  <c:v>West Village</c:v>
                </c:pt>
                <c:pt idx="10">
                  <c:v>Soho</c:v>
                </c:pt>
                <c:pt idx="11">
                  <c:v>Tribeca</c:v>
                </c:pt>
                <c:pt idx="12">
                  <c:v>Theater District-Times Square</c:v>
                </c:pt>
                <c:pt idx="13">
                  <c:v>Upper East Side</c:v>
                </c:pt>
                <c:pt idx="14">
                  <c:v>Murray Hill</c:v>
                </c:pt>
                <c:pt idx="15">
                  <c:v>Battery Park City</c:v>
                </c:pt>
                <c:pt idx="16">
                  <c:v>Lower East Side</c:v>
                </c:pt>
                <c:pt idx="17">
                  <c:v>New York</c:v>
                </c:pt>
                <c:pt idx="18">
                  <c:v>Central Park</c:v>
                </c:pt>
                <c:pt idx="19">
                  <c:v>Gramercy Park</c:v>
                </c:pt>
                <c:pt idx="20">
                  <c:v>Turtle Bay</c:v>
                </c:pt>
                <c:pt idx="21">
                  <c:v>Upper West Side</c:v>
                </c:pt>
                <c:pt idx="22">
                  <c:v>Greenpoint</c:v>
                </c:pt>
                <c:pt idx="23">
                  <c:v>Lincoln Square</c:v>
                </c:pt>
                <c:pt idx="24">
                  <c:v>Garment District</c:v>
                </c:pt>
                <c:pt idx="25">
                  <c:v>Noho</c:v>
                </c:pt>
                <c:pt idx="26">
                  <c:v>Stuyvesant Town</c:v>
                </c:pt>
                <c:pt idx="27">
                  <c:v>Civic Center</c:v>
                </c:pt>
                <c:pt idx="28">
                  <c:v>Downtown Brooklyn</c:v>
                </c:pt>
                <c:pt idx="29">
                  <c:v>Nolita</c:v>
                </c:pt>
                <c:pt idx="30">
                  <c:v>Brooklyn</c:v>
                </c:pt>
                <c:pt idx="31">
                  <c:v>Williamsburg</c:v>
                </c:pt>
                <c:pt idx="32">
                  <c:v>Park Slope</c:v>
                </c:pt>
                <c:pt idx="33">
                  <c:v>Yorkville</c:v>
                </c:pt>
                <c:pt idx="34">
                  <c:v>East Harlem</c:v>
                </c:pt>
                <c:pt idx="35">
                  <c:v>Bedford-Stuyvesant</c:v>
                </c:pt>
                <c:pt idx="36">
                  <c:v>Long Island City</c:v>
                </c:pt>
                <c:pt idx="37">
                  <c:v>Koreatown</c:v>
                </c:pt>
                <c:pt idx="38">
                  <c:v>East Williamsburg</c:v>
                </c:pt>
                <c:pt idx="39">
                  <c:v>Clinton Hill</c:v>
                </c:pt>
                <c:pt idx="40">
                  <c:v>Boerum Hill</c:v>
                </c:pt>
                <c:pt idx="41">
                  <c:v>Dumbo</c:v>
                </c:pt>
                <c:pt idx="42">
                  <c:v>Carroll Gardens</c:v>
                </c:pt>
                <c:pt idx="43">
                  <c:v>Harlem</c:v>
                </c:pt>
                <c:pt idx="44">
                  <c:v>Two Bridges</c:v>
                </c:pt>
                <c:pt idx="45">
                  <c:v>Morningside Heights</c:v>
                </c:pt>
                <c:pt idx="46">
                  <c:v>Astoria</c:v>
                </c:pt>
                <c:pt idx="47">
                  <c:v>Gowanus</c:v>
                </c:pt>
                <c:pt idx="48">
                  <c:v>Vinegar Hill</c:v>
                </c:pt>
                <c:pt idx="49">
                  <c:v>Tudor City</c:v>
                </c:pt>
                <c:pt idx="50">
                  <c:v>Columbia Street Waterfront District</c:v>
                </c:pt>
                <c:pt idx="51">
                  <c:v>Red Hook</c:v>
                </c:pt>
                <c:pt idx="52">
                  <c:v>Prospect Heights</c:v>
                </c:pt>
                <c:pt idx="53">
                  <c:v>Greenwood</c:v>
                </c:pt>
                <c:pt idx="54">
                  <c:v>Cobble Hill</c:v>
                </c:pt>
                <c:pt idx="55">
                  <c:v>Sutton Place</c:v>
                </c:pt>
                <c:pt idx="56">
                  <c:v>Crown Heights</c:v>
                </c:pt>
                <c:pt idx="57">
                  <c:v>Marcus Garvey</c:v>
                </c:pt>
                <c:pt idx="58">
                  <c:v>Prospect Lefferts Gardens</c:v>
                </c:pt>
                <c:pt idx="59">
                  <c:v>Governors Island</c:v>
                </c:pt>
              </c:strCache>
            </c:strRef>
          </c:cat>
          <c:val>
            <c:numRef>
              <c:f>Sheet2!$E$5:$E$64</c:f>
              <c:numCache>
                <c:formatCode>General</c:formatCode>
                <c:ptCount val="60"/>
                <c:pt idx="0">
                  <c:v>39771</c:v>
                </c:pt>
                <c:pt idx="1">
                  <c:v>26789</c:v>
                </c:pt>
                <c:pt idx="2">
                  <c:v>24367</c:v>
                </c:pt>
                <c:pt idx="3">
                  <c:v>22076</c:v>
                </c:pt>
                <c:pt idx="4">
                  <c:v>20675</c:v>
                </c:pt>
                <c:pt idx="5">
                  <c:v>16608</c:v>
                </c:pt>
                <c:pt idx="6">
                  <c:v>15610</c:v>
                </c:pt>
                <c:pt idx="7">
                  <c:v>14285</c:v>
                </c:pt>
                <c:pt idx="8">
                  <c:v>14251</c:v>
                </c:pt>
                <c:pt idx="9">
                  <c:v>12992</c:v>
                </c:pt>
                <c:pt idx="10">
                  <c:v>12348</c:v>
                </c:pt>
                <c:pt idx="11">
                  <c:v>12086</c:v>
                </c:pt>
                <c:pt idx="12">
                  <c:v>11476</c:v>
                </c:pt>
                <c:pt idx="13">
                  <c:v>11067</c:v>
                </c:pt>
                <c:pt idx="14">
                  <c:v>10663</c:v>
                </c:pt>
                <c:pt idx="15">
                  <c:v>9222</c:v>
                </c:pt>
                <c:pt idx="16">
                  <c:v>8532</c:v>
                </c:pt>
                <c:pt idx="17">
                  <c:v>8196</c:v>
                </c:pt>
                <c:pt idx="18">
                  <c:v>8100</c:v>
                </c:pt>
                <c:pt idx="19">
                  <c:v>7735</c:v>
                </c:pt>
                <c:pt idx="20">
                  <c:v>7646</c:v>
                </c:pt>
                <c:pt idx="21">
                  <c:v>7084</c:v>
                </c:pt>
                <c:pt idx="22">
                  <c:v>6915</c:v>
                </c:pt>
                <c:pt idx="23">
                  <c:v>6587</c:v>
                </c:pt>
                <c:pt idx="24">
                  <c:v>6219</c:v>
                </c:pt>
                <c:pt idx="25">
                  <c:v>5525</c:v>
                </c:pt>
                <c:pt idx="26">
                  <c:v>4989</c:v>
                </c:pt>
                <c:pt idx="27">
                  <c:v>4206</c:v>
                </c:pt>
                <c:pt idx="28">
                  <c:v>3563</c:v>
                </c:pt>
                <c:pt idx="29">
                  <c:v>3341</c:v>
                </c:pt>
                <c:pt idx="30">
                  <c:v>3335</c:v>
                </c:pt>
                <c:pt idx="31">
                  <c:v>2415</c:v>
                </c:pt>
                <c:pt idx="32">
                  <c:v>2399</c:v>
                </c:pt>
                <c:pt idx="33">
                  <c:v>2371</c:v>
                </c:pt>
                <c:pt idx="34">
                  <c:v>2240</c:v>
                </c:pt>
                <c:pt idx="35">
                  <c:v>1679</c:v>
                </c:pt>
                <c:pt idx="36">
                  <c:v>1561</c:v>
                </c:pt>
                <c:pt idx="37">
                  <c:v>1522</c:v>
                </c:pt>
                <c:pt idx="38">
                  <c:v>1463</c:v>
                </c:pt>
                <c:pt idx="39">
                  <c:v>1406</c:v>
                </c:pt>
                <c:pt idx="40">
                  <c:v>1364</c:v>
                </c:pt>
                <c:pt idx="41">
                  <c:v>1118</c:v>
                </c:pt>
                <c:pt idx="42">
                  <c:v>867</c:v>
                </c:pt>
                <c:pt idx="43">
                  <c:v>731</c:v>
                </c:pt>
                <c:pt idx="44">
                  <c:v>601</c:v>
                </c:pt>
                <c:pt idx="45">
                  <c:v>570</c:v>
                </c:pt>
                <c:pt idx="46">
                  <c:v>470</c:v>
                </c:pt>
                <c:pt idx="47">
                  <c:v>429</c:v>
                </c:pt>
                <c:pt idx="48">
                  <c:v>424</c:v>
                </c:pt>
                <c:pt idx="49">
                  <c:v>410</c:v>
                </c:pt>
                <c:pt idx="50">
                  <c:v>392</c:v>
                </c:pt>
                <c:pt idx="51">
                  <c:v>266</c:v>
                </c:pt>
                <c:pt idx="52">
                  <c:v>235</c:v>
                </c:pt>
                <c:pt idx="53">
                  <c:v>183</c:v>
                </c:pt>
                <c:pt idx="54">
                  <c:v>176</c:v>
                </c:pt>
                <c:pt idx="55">
                  <c:v>144</c:v>
                </c:pt>
                <c:pt idx="56">
                  <c:v>42</c:v>
                </c:pt>
                <c:pt idx="57">
                  <c:v>38</c:v>
                </c:pt>
                <c:pt idx="58">
                  <c:v>29</c:v>
                </c:pt>
                <c:pt idx="59">
                  <c:v>2</c:v>
                </c:pt>
              </c:numCache>
            </c:numRef>
          </c:val>
          <c:extLst>
            <c:ext xmlns:c16="http://schemas.microsoft.com/office/drawing/2014/chart" uri="{C3380CC4-5D6E-409C-BE32-E72D297353CC}">
              <c16:uniqueId val="{00000000-524D-483B-8C5B-28F7B45ABA30}"/>
            </c:ext>
          </c:extLst>
        </c:ser>
        <c:ser>
          <c:idx val="1"/>
          <c:order val="1"/>
          <c:tx>
            <c:strRef>
              <c:f>Sheet2!$F$4</c:f>
              <c:strCache>
                <c:ptCount val="1"/>
                <c:pt idx="0">
                  <c:v>Evening</c:v>
                </c:pt>
              </c:strCache>
            </c:strRef>
          </c:tx>
          <c:spPr>
            <a:solidFill>
              <a:schemeClr val="accent2"/>
            </a:solidFill>
            <a:ln>
              <a:noFill/>
            </a:ln>
            <a:effectLst/>
          </c:spPr>
          <c:invertIfNegative val="0"/>
          <c:cat>
            <c:strRef>
              <c:f>Sheet2!$D$5:$D$64</c:f>
              <c:strCache>
                <c:ptCount val="60"/>
                <c:pt idx="0">
                  <c:v>Chelsea</c:v>
                </c:pt>
                <c:pt idx="1">
                  <c:v>Hells Kitchen</c:v>
                </c:pt>
                <c:pt idx="2">
                  <c:v>Greenwich Village</c:v>
                </c:pt>
                <c:pt idx="3">
                  <c:v>Midtown Center</c:v>
                </c:pt>
                <c:pt idx="4">
                  <c:v>Kip Bay</c:v>
                </c:pt>
                <c:pt idx="5">
                  <c:v>Fincial District</c:v>
                </c:pt>
                <c:pt idx="6">
                  <c:v>Midtown South Central</c:v>
                </c:pt>
                <c:pt idx="7">
                  <c:v>East Village</c:v>
                </c:pt>
                <c:pt idx="8">
                  <c:v>Flatiron District</c:v>
                </c:pt>
                <c:pt idx="9">
                  <c:v>West Village</c:v>
                </c:pt>
                <c:pt idx="10">
                  <c:v>Soho</c:v>
                </c:pt>
                <c:pt idx="11">
                  <c:v>Tribeca</c:v>
                </c:pt>
                <c:pt idx="12">
                  <c:v>Theater District-Times Square</c:v>
                </c:pt>
                <c:pt idx="13">
                  <c:v>Upper East Side</c:v>
                </c:pt>
                <c:pt idx="14">
                  <c:v>Murray Hill</c:v>
                </c:pt>
                <c:pt idx="15">
                  <c:v>Battery Park City</c:v>
                </c:pt>
                <c:pt idx="16">
                  <c:v>Lower East Side</c:v>
                </c:pt>
                <c:pt idx="17">
                  <c:v>New York</c:v>
                </c:pt>
                <c:pt idx="18">
                  <c:v>Central Park</c:v>
                </c:pt>
                <c:pt idx="19">
                  <c:v>Gramercy Park</c:v>
                </c:pt>
                <c:pt idx="20">
                  <c:v>Turtle Bay</c:v>
                </c:pt>
                <c:pt idx="21">
                  <c:v>Upper West Side</c:v>
                </c:pt>
                <c:pt idx="22">
                  <c:v>Greenpoint</c:v>
                </c:pt>
                <c:pt idx="23">
                  <c:v>Lincoln Square</c:v>
                </c:pt>
                <c:pt idx="24">
                  <c:v>Garment District</c:v>
                </c:pt>
                <c:pt idx="25">
                  <c:v>Noho</c:v>
                </c:pt>
                <c:pt idx="26">
                  <c:v>Stuyvesant Town</c:v>
                </c:pt>
                <c:pt idx="27">
                  <c:v>Civic Center</c:v>
                </c:pt>
                <c:pt idx="28">
                  <c:v>Downtown Brooklyn</c:v>
                </c:pt>
                <c:pt idx="29">
                  <c:v>Nolita</c:v>
                </c:pt>
                <c:pt idx="30">
                  <c:v>Brooklyn</c:v>
                </c:pt>
                <c:pt idx="31">
                  <c:v>Williamsburg</c:v>
                </c:pt>
                <c:pt idx="32">
                  <c:v>Park Slope</c:v>
                </c:pt>
                <c:pt idx="33">
                  <c:v>Yorkville</c:v>
                </c:pt>
                <c:pt idx="34">
                  <c:v>East Harlem</c:v>
                </c:pt>
                <c:pt idx="35">
                  <c:v>Bedford-Stuyvesant</c:v>
                </c:pt>
                <c:pt idx="36">
                  <c:v>Long Island City</c:v>
                </c:pt>
                <c:pt idx="37">
                  <c:v>Koreatown</c:v>
                </c:pt>
                <c:pt idx="38">
                  <c:v>East Williamsburg</c:v>
                </c:pt>
                <c:pt idx="39">
                  <c:v>Clinton Hill</c:v>
                </c:pt>
                <c:pt idx="40">
                  <c:v>Boerum Hill</c:v>
                </c:pt>
                <c:pt idx="41">
                  <c:v>Dumbo</c:v>
                </c:pt>
                <c:pt idx="42">
                  <c:v>Carroll Gardens</c:v>
                </c:pt>
                <c:pt idx="43">
                  <c:v>Harlem</c:v>
                </c:pt>
                <c:pt idx="44">
                  <c:v>Two Bridges</c:v>
                </c:pt>
                <c:pt idx="45">
                  <c:v>Morningside Heights</c:v>
                </c:pt>
                <c:pt idx="46">
                  <c:v>Astoria</c:v>
                </c:pt>
                <c:pt idx="47">
                  <c:v>Gowanus</c:v>
                </c:pt>
                <c:pt idx="48">
                  <c:v>Vinegar Hill</c:v>
                </c:pt>
                <c:pt idx="49">
                  <c:v>Tudor City</c:v>
                </c:pt>
                <c:pt idx="50">
                  <c:v>Columbia Street Waterfront District</c:v>
                </c:pt>
                <c:pt idx="51">
                  <c:v>Red Hook</c:v>
                </c:pt>
                <c:pt idx="52">
                  <c:v>Prospect Heights</c:v>
                </c:pt>
                <c:pt idx="53">
                  <c:v>Greenwood</c:v>
                </c:pt>
                <c:pt idx="54">
                  <c:v>Cobble Hill</c:v>
                </c:pt>
                <c:pt idx="55">
                  <c:v>Sutton Place</c:v>
                </c:pt>
                <c:pt idx="56">
                  <c:v>Crown Heights</c:v>
                </c:pt>
                <c:pt idx="57">
                  <c:v>Marcus Garvey</c:v>
                </c:pt>
                <c:pt idx="58">
                  <c:v>Prospect Lefferts Gardens</c:v>
                </c:pt>
                <c:pt idx="59">
                  <c:v>Governors Island</c:v>
                </c:pt>
              </c:strCache>
            </c:strRef>
          </c:cat>
          <c:val>
            <c:numRef>
              <c:f>Sheet2!$F$5:$F$64</c:f>
              <c:numCache>
                <c:formatCode>General</c:formatCode>
                <c:ptCount val="60"/>
                <c:pt idx="0">
                  <c:v>112060</c:v>
                </c:pt>
                <c:pt idx="1">
                  <c:v>83969</c:v>
                </c:pt>
                <c:pt idx="2">
                  <c:v>60296</c:v>
                </c:pt>
                <c:pt idx="3">
                  <c:v>20685</c:v>
                </c:pt>
                <c:pt idx="4">
                  <c:v>40351</c:v>
                </c:pt>
                <c:pt idx="5">
                  <c:v>25689</c:v>
                </c:pt>
                <c:pt idx="6">
                  <c:v>21708</c:v>
                </c:pt>
                <c:pt idx="7">
                  <c:v>68748</c:v>
                </c:pt>
                <c:pt idx="8">
                  <c:v>24835</c:v>
                </c:pt>
                <c:pt idx="9">
                  <c:v>43861</c:v>
                </c:pt>
                <c:pt idx="10">
                  <c:v>28993</c:v>
                </c:pt>
                <c:pt idx="11">
                  <c:v>20140</c:v>
                </c:pt>
                <c:pt idx="12">
                  <c:v>18712</c:v>
                </c:pt>
                <c:pt idx="13">
                  <c:v>27156</c:v>
                </c:pt>
                <c:pt idx="14">
                  <c:v>24104</c:v>
                </c:pt>
                <c:pt idx="15">
                  <c:v>24794</c:v>
                </c:pt>
                <c:pt idx="16">
                  <c:v>46497</c:v>
                </c:pt>
                <c:pt idx="17">
                  <c:v>27706</c:v>
                </c:pt>
                <c:pt idx="18">
                  <c:v>26314</c:v>
                </c:pt>
                <c:pt idx="19">
                  <c:v>21109</c:v>
                </c:pt>
                <c:pt idx="20">
                  <c:v>12209</c:v>
                </c:pt>
                <c:pt idx="21">
                  <c:v>37354</c:v>
                </c:pt>
                <c:pt idx="22">
                  <c:v>22484</c:v>
                </c:pt>
                <c:pt idx="23">
                  <c:v>18564</c:v>
                </c:pt>
                <c:pt idx="24">
                  <c:v>16753</c:v>
                </c:pt>
                <c:pt idx="25">
                  <c:v>9112</c:v>
                </c:pt>
                <c:pt idx="26">
                  <c:v>19505</c:v>
                </c:pt>
                <c:pt idx="27">
                  <c:v>8244</c:v>
                </c:pt>
                <c:pt idx="28">
                  <c:v>8198</c:v>
                </c:pt>
                <c:pt idx="29">
                  <c:v>9362</c:v>
                </c:pt>
                <c:pt idx="30">
                  <c:v>9124</c:v>
                </c:pt>
                <c:pt idx="31">
                  <c:v>6830</c:v>
                </c:pt>
                <c:pt idx="32">
                  <c:v>7789</c:v>
                </c:pt>
                <c:pt idx="33">
                  <c:v>11731</c:v>
                </c:pt>
                <c:pt idx="34">
                  <c:v>5326</c:v>
                </c:pt>
                <c:pt idx="35">
                  <c:v>5994</c:v>
                </c:pt>
                <c:pt idx="36">
                  <c:v>4295</c:v>
                </c:pt>
                <c:pt idx="37">
                  <c:v>5395</c:v>
                </c:pt>
                <c:pt idx="38">
                  <c:v>4611</c:v>
                </c:pt>
                <c:pt idx="39">
                  <c:v>5934</c:v>
                </c:pt>
                <c:pt idx="40">
                  <c:v>5928</c:v>
                </c:pt>
                <c:pt idx="41">
                  <c:v>1746</c:v>
                </c:pt>
                <c:pt idx="42">
                  <c:v>4034</c:v>
                </c:pt>
                <c:pt idx="43">
                  <c:v>2305</c:v>
                </c:pt>
                <c:pt idx="44">
                  <c:v>3020</c:v>
                </c:pt>
                <c:pt idx="45">
                  <c:v>1455</c:v>
                </c:pt>
                <c:pt idx="46">
                  <c:v>2017</c:v>
                </c:pt>
                <c:pt idx="47">
                  <c:v>2333</c:v>
                </c:pt>
                <c:pt idx="48">
                  <c:v>565</c:v>
                </c:pt>
                <c:pt idx="49">
                  <c:v>3770</c:v>
                </c:pt>
                <c:pt idx="50">
                  <c:v>2602</c:v>
                </c:pt>
                <c:pt idx="51">
                  <c:v>1484</c:v>
                </c:pt>
                <c:pt idx="52">
                  <c:v>1510</c:v>
                </c:pt>
                <c:pt idx="53">
                  <c:v>59</c:v>
                </c:pt>
                <c:pt idx="54">
                  <c:v>1405</c:v>
                </c:pt>
                <c:pt idx="55">
                  <c:v>1468</c:v>
                </c:pt>
                <c:pt idx="56">
                  <c:v>311</c:v>
                </c:pt>
                <c:pt idx="57">
                  <c:v>56</c:v>
                </c:pt>
                <c:pt idx="58">
                  <c:v>116</c:v>
                </c:pt>
                <c:pt idx="59">
                  <c:v>441</c:v>
                </c:pt>
              </c:numCache>
            </c:numRef>
          </c:val>
          <c:extLst>
            <c:ext xmlns:c16="http://schemas.microsoft.com/office/drawing/2014/chart" uri="{C3380CC4-5D6E-409C-BE32-E72D297353CC}">
              <c16:uniqueId val="{00000001-524D-483B-8C5B-28F7B45ABA30}"/>
            </c:ext>
          </c:extLst>
        </c:ser>
        <c:dLbls>
          <c:showLegendKey val="0"/>
          <c:showVal val="0"/>
          <c:showCatName val="0"/>
          <c:showSerName val="0"/>
          <c:showPercent val="0"/>
          <c:showBubbleSize val="0"/>
        </c:dLbls>
        <c:gapWidth val="150"/>
        <c:overlap val="100"/>
        <c:axId val="307253231"/>
        <c:axId val="307253647"/>
      </c:barChart>
      <c:catAx>
        <c:axId val="30725323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07253647"/>
        <c:crosses val="autoZero"/>
        <c:auto val="1"/>
        <c:lblAlgn val="ctr"/>
        <c:lblOffset val="100"/>
        <c:noMultiLvlLbl val="0"/>
      </c:catAx>
      <c:valAx>
        <c:axId val="3072536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0725323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F455EB-A232-4F2D-AF1F-49DE625FDFB0}" type="datetimeFigureOut">
              <a:rPr lang="en-US" smtClean="0"/>
              <a:t>1/27/2024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B000B7-8935-4EA1-A0E9-D23FB44FD485}" type="slidenum">
              <a:rPr lang="en-US" smtClean="0"/>
              <a:t>‹#›</a:t>
            </a:fld>
            <a:endParaRPr lang="en-US"/>
          </a:p>
        </p:txBody>
      </p:sp>
    </p:spTree>
    <p:extLst>
      <p:ext uri="{BB962C8B-B14F-4D97-AF65-F5344CB8AC3E}">
        <p14:creationId xmlns:p14="http://schemas.microsoft.com/office/powerpoint/2010/main" val="5148311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8B000B7-8935-4EA1-A0E9-D23FB44FD485}" type="slidenum">
              <a:rPr lang="en-US" smtClean="0"/>
              <a:t>2</a:t>
            </a:fld>
            <a:endParaRPr lang="en-US"/>
          </a:p>
        </p:txBody>
      </p:sp>
    </p:spTree>
    <p:extLst>
      <p:ext uri="{BB962C8B-B14F-4D97-AF65-F5344CB8AC3E}">
        <p14:creationId xmlns:p14="http://schemas.microsoft.com/office/powerpoint/2010/main" val="905888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Version 6, page 1.jpg"/>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4"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3"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Version 6, page 2.jpg"/>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6"/>
          <p:cNvSpPr>
            <a:spLocks noGrp="1"/>
          </p:cNvSpPr>
          <p:nvPr>
            <p:ph type="ftr" sz="quarter" idx="4294967295"/>
          </p:nvPr>
        </p:nvSpPr>
        <p:spPr>
          <a:xfrm>
            <a:off x="1154599" y="6405833"/>
            <a:ext cx="6871803" cy="365125"/>
          </a:xfrm>
          <a:prstGeom prst="rect">
            <a:avLst/>
          </a:prstGeom>
        </p:spPr>
        <p:txBody>
          <a:bodyPr/>
          <a:lstStyle>
            <a:lvl1pPr algn="l" defTabSz="914400">
              <a:defRPr b="0" i="0">
                <a:latin typeface="Helvetica"/>
                <a:cs typeface="Helvetica"/>
              </a:defRPr>
            </a:lvl1pPr>
          </a:lstStyle>
          <a:p>
            <a:pPr>
              <a:defRPr/>
            </a:pPr>
            <a:endParaRPr lang="en-US" sz="1000" kern="0" dirty="0">
              <a:solidFill>
                <a:sysClr val="window" lastClr="FFFFFF"/>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831A8F-1EC7-0348-B1DA-49FA1FF0B4C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1441553"/>
            <a:ext cx="7772400" cy="1470025"/>
          </a:xfrm>
        </p:spPr>
        <p:txBody>
          <a:bodyPr>
            <a:normAutofit/>
          </a:bodyPr>
          <a:lstStyle/>
          <a:p>
            <a:r>
              <a:rPr lang="en-US" altLang="zh-CN" sz="5400" b="1" dirty="0" err="1"/>
              <a:t>CitiBike</a:t>
            </a:r>
            <a:r>
              <a:rPr lang="en-US" altLang="zh-CN" sz="5400" b="1" dirty="0"/>
              <a:t> Case Study</a:t>
            </a:r>
            <a:endParaRPr lang="en-US" sz="5400" b="1" dirty="0"/>
          </a:p>
        </p:txBody>
      </p:sp>
      <p:sp>
        <p:nvSpPr>
          <p:cNvPr id="3" name="Subtitle 2"/>
          <p:cNvSpPr>
            <a:spLocks noGrp="1"/>
          </p:cNvSpPr>
          <p:nvPr>
            <p:ph type="subTitle" idx="1"/>
          </p:nvPr>
        </p:nvSpPr>
        <p:spPr>
          <a:xfrm>
            <a:off x="7293078" y="4540148"/>
            <a:ext cx="2689123" cy="1752600"/>
          </a:xfrm>
        </p:spPr>
        <p:txBody>
          <a:bodyPr>
            <a:normAutofit/>
          </a:bodyPr>
          <a:lstStyle/>
          <a:p>
            <a:pPr algn="l"/>
            <a:endParaRPr lang="en-US" dirty="0"/>
          </a:p>
        </p:txBody>
      </p:sp>
      <p:pic>
        <p:nvPicPr>
          <p:cNvPr id="5" name="图片 4">
            <a:extLst>
              <a:ext uri="{FF2B5EF4-FFF2-40B4-BE49-F238E27FC236}">
                <a16:creationId xmlns:a16="http://schemas.microsoft.com/office/drawing/2014/main" id="{676BFEFC-7F85-9276-3D6E-DB578BADF72F}"/>
              </a:ext>
            </a:extLst>
          </p:cNvPr>
          <p:cNvPicPr>
            <a:picLocks noChangeAspect="1"/>
          </p:cNvPicPr>
          <p:nvPr/>
        </p:nvPicPr>
        <p:blipFill>
          <a:blip r:embed="rId2"/>
          <a:stretch>
            <a:fillRect/>
          </a:stretch>
        </p:blipFill>
        <p:spPr>
          <a:xfrm>
            <a:off x="3964858" y="3098390"/>
            <a:ext cx="4793226" cy="3154412"/>
          </a:xfrm>
          <a:prstGeom prst="rect">
            <a:avLst/>
          </a:prstGeom>
          <a:ln>
            <a:noFill/>
          </a:ln>
          <a:effectLst>
            <a:softEdge rad="1125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5857875" cy="354012"/>
          </a:xfrm>
        </p:spPr>
        <p:txBody>
          <a:bodyPr>
            <a:normAutofit fontScale="90000"/>
          </a:bodyPr>
          <a:lstStyle/>
          <a:p>
            <a:pPr algn="l"/>
            <a:r>
              <a:rPr lang="en-US" sz="3200" b="1" dirty="0"/>
              <a:t>Final Recommendation</a:t>
            </a:r>
          </a:p>
        </p:txBody>
      </p:sp>
      <p:sp>
        <p:nvSpPr>
          <p:cNvPr id="11" name="TextBox 10">
            <a:extLst>
              <a:ext uri="{FF2B5EF4-FFF2-40B4-BE49-F238E27FC236}">
                <a16:creationId xmlns:a16="http://schemas.microsoft.com/office/drawing/2014/main" id="{03BF76DB-F269-4BBF-BE43-5519861646F4}"/>
              </a:ext>
            </a:extLst>
          </p:cNvPr>
          <p:cNvSpPr txBox="1"/>
          <p:nvPr/>
        </p:nvSpPr>
        <p:spPr>
          <a:xfrm>
            <a:off x="373626" y="1177612"/>
            <a:ext cx="10648950" cy="4247317"/>
          </a:xfrm>
          <a:prstGeom prst="rect">
            <a:avLst/>
          </a:prstGeom>
          <a:noFill/>
        </p:spPr>
        <p:txBody>
          <a:bodyPr wrap="square">
            <a:spAutoFit/>
          </a:bodyPr>
          <a:lstStyle/>
          <a:p>
            <a:pPr marL="285750" indent="-285750">
              <a:buFont typeface="Arial" panose="020B0604020202020204" pitchFamily="34" charset="0"/>
              <a:buChar char="•"/>
            </a:pPr>
            <a:r>
              <a:rPr lang="en-US" dirty="0">
                <a:latin typeface="+mj-lt"/>
              </a:rPr>
              <a:t>The most popular classic bike routes are in the Lower East Side near the Williamsburg Bridge, the Kips Bay neighborhood, the Chelsea neighborhood, the Lincoln Tunnel, and East Harlem.</a:t>
            </a:r>
          </a:p>
          <a:p>
            <a:endParaRPr lang="en-US" dirty="0">
              <a:latin typeface="+mj-lt"/>
            </a:endParaRPr>
          </a:p>
          <a:p>
            <a:pPr marL="285750" indent="-285750">
              <a:buFont typeface="Arial" panose="020B0604020202020204" pitchFamily="34" charset="0"/>
              <a:buChar char="•"/>
            </a:pPr>
            <a:r>
              <a:rPr lang="en-US" dirty="0">
                <a:latin typeface="+mj-lt"/>
              </a:rPr>
              <a:t>The most popular docked bike routes are in the Chelsea district and the Yorkville neighborhood. A large portion of Central Park is also home to several famous docked bike lanes.</a:t>
            </a:r>
          </a:p>
          <a:p>
            <a:pPr marL="285750" indent="-285750">
              <a:buFont typeface="Arial" panose="020B0604020202020204" pitchFamily="34" charset="0"/>
              <a:buChar char="•"/>
            </a:pPr>
            <a:endParaRPr lang="en-US" dirty="0">
              <a:latin typeface="+mj-lt"/>
            </a:endParaRPr>
          </a:p>
          <a:p>
            <a:pPr marL="285750" indent="-285750">
              <a:buFont typeface="Arial" panose="020B0604020202020204" pitchFamily="34" charset="0"/>
              <a:buChar char="•"/>
            </a:pPr>
            <a:r>
              <a:rPr lang="en-US" dirty="0">
                <a:latin typeface="+mj-lt"/>
              </a:rPr>
              <a:t>The most popular electric bike routes are around the Pulaski Bridge, the Garment District, and the Financial District, close to One New York Plaza.</a:t>
            </a:r>
          </a:p>
          <a:p>
            <a:pPr marL="285750" indent="-285750">
              <a:buFont typeface="Arial" panose="020B0604020202020204" pitchFamily="34" charset="0"/>
              <a:buChar char="•"/>
            </a:pPr>
            <a:endParaRPr lang="en-US" dirty="0">
              <a:latin typeface="+mj-lt"/>
            </a:endParaRPr>
          </a:p>
          <a:p>
            <a:pPr marL="285750" indent="-285750">
              <a:buFont typeface="Arial" panose="020B0604020202020204" pitchFamily="34" charset="0"/>
              <a:buChar char="•"/>
            </a:pPr>
            <a:r>
              <a:rPr lang="en-US" dirty="0">
                <a:latin typeface="+mj-lt"/>
              </a:rPr>
              <a:t>This is a great development because a 45-minute journey is evaluated the same surcharge as a 59-minute one under the current approach.</a:t>
            </a:r>
          </a:p>
          <a:p>
            <a:pPr marL="285750" indent="-285750">
              <a:buFont typeface="Arial" panose="020B0604020202020204" pitchFamily="34" charset="0"/>
              <a:buChar char="•"/>
            </a:pPr>
            <a:endParaRPr lang="en-US" dirty="0">
              <a:latin typeface="+mj-lt"/>
            </a:endParaRPr>
          </a:p>
          <a:p>
            <a:pPr marL="285750" indent="-285750">
              <a:buFont typeface="Arial" panose="020B0604020202020204" pitchFamily="34" charset="0"/>
              <a:buChar char="•"/>
            </a:pPr>
            <a:r>
              <a:rPr lang="en-US" dirty="0">
                <a:latin typeface="+mj-lt"/>
              </a:rPr>
              <a:t>In all the stations the no of bikes will same in the week 1 later on we can see the scenario of the no of bike used particularly which places we’re been used the most according we can arrange them Like in weekdays in office or schools and colleges like In weekend in public places like </a:t>
            </a:r>
            <a:r>
              <a:rPr lang="en-US" dirty="0" err="1">
                <a:latin typeface="+mj-lt"/>
              </a:rPr>
              <a:t>parkes</a:t>
            </a:r>
            <a:r>
              <a:rPr lang="en-US" dirty="0">
                <a:latin typeface="+mj-lt"/>
              </a:rPr>
              <a:t> movie theatres.</a:t>
            </a:r>
          </a:p>
        </p:txBody>
      </p:sp>
    </p:spTree>
    <p:extLst>
      <p:ext uri="{BB962C8B-B14F-4D97-AF65-F5344CB8AC3E}">
        <p14:creationId xmlns:p14="http://schemas.microsoft.com/office/powerpoint/2010/main" val="3803280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16320"/>
            <a:ext cx="8229600" cy="1143000"/>
          </a:xfrm>
        </p:spPr>
        <p:txBody>
          <a:bodyPr/>
          <a:lstStyle/>
          <a:p>
            <a:r>
              <a:rPr lang="en-US" b="1" dirty="0"/>
              <a:t>Objective and question</a:t>
            </a:r>
          </a:p>
        </p:txBody>
      </p:sp>
      <p:sp>
        <p:nvSpPr>
          <p:cNvPr id="3" name="Content Placeholder 2"/>
          <p:cNvSpPr>
            <a:spLocks noGrp="1"/>
          </p:cNvSpPr>
          <p:nvPr>
            <p:ph idx="1"/>
          </p:nvPr>
        </p:nvSpPr>
        <p:spPr>
          <a:xfrm>
            <a:off x="5338916" y="1347020"/>
            <a:ext cx="5222866" cy="5029536"/>
          </a:xfrm>
        </p:spPr>
        <p:txBody>
          <a:bodyPr>
            <a:normAutofit fontScale="92500" lnSpcReduction="10000"/>
          </a:bodyPr>
          <a:lstStyle/>
          <a:p>
            <a:r>
              <a:rPr lang="en-US" altLang="zh-CN" sz="2800" b="1" dirty="0"/>
              <a:t>Objective:</a:t>
            </a:r>
            <a:r>
              <a:rPr lang="en-US" altLang="zh-CN" sz="3000" b="1" dirty="0"/>
              <a:t> </a:t>
            </a:r>
            <a:endParaRPr lang="en-US" altLang="zh-CN" sz="2400" b="1" dirty="0"/>
          </a:p>
          <a:p>
            <a:pPr marL="400050" lvl="1" indent="0">
              <a:buNone/>
            </a:pPr>
            <a:r>
              <a:rPr lang="en-US" altLang="zh-CN" sz="2400" dirty="0"/>
              <a:t>To find </a:t>
            </a:r>
            <a:r>
              <a:rPr lang="en-US" altLang="zh-CN" sz="2400" b="1" u="sng" dirty="0">
                <a:solidFill>
                  <a:schemeClr val="accent3"/>
                </a:solidFill>
              </a:rPr>
              <a:t>the number of bikes</a:t>
            </a:r>
            <a:r>
              <a:rPr lang="en-US" altLang="zh-CN" sz="2400" dirty="0">
                <a:solidFill>
                  <a:schemeClr val="accent3"/>
                </a:solidFill>
              </a:rPr>
              <a:t> </a:t>
            </a:r>
            <a:r>
              <a:rPr lang="en-US" altLang="zh-CN" sz="2400" dirty="0"/>
              <a:t>to stock in each station at the beginning of the day to </a:t>
            </a:r>
            <a:r>
              <a:rPr lang="en-US" altLang="zh-CN" sz="2400" b="1" u="sng" dirty="0">
                <a:solidFill>
                  <a:schemeClr val="accent3"/>
                </a:solidFill>
              </a:rPr>
              <a:t>maximize</a:t>
            </a:r>
            <a:r>
              <a:rPr lang="en-US" altLang="zh-CN" sz="2400" dirty="0"/>
              <a:t> the number of daily bike trips.</a:t>
            </a:r>
          </a:p>
          <a:p>
            <a:pPr marL="400050" lvl="1" indent="0">
              <a:buNone/>
            </a:pPr>
            <a:endParaRPr lang="en-US" altLang="zh-CN" sz="2400" dirty="0"/>
          </a:p>
          <a:p>
            <a:r>
              <a:rPr lang="en-US" altLang="zh-CN" sz="2800" b="1" dirty="0"/>
              <a:t>Questions: </a:t>
            </a:r>
            <a:endParaRPr lang="en-US" altLang="zh-CN" sz="2400" b="1" dirty="0"/>
          </a:p>
          <a:p>
            <a:pPr marL="400050" lvl="1" indent="0">
              <a:buNone/>
            </a:pPr>
            <a:r>
              <a:rPr lang="en-US" altLang="zh-CN" sz="2400" dirty="0"/>
              <a:t>• How many </a:t>
            </a:r>
            <a:r>
              <a:rPr lang="en-US" altLang="zh-CN" sz="2400" b="1" u="sng" dirty="0">
                <a:solidFill>
                  <a:schemeClr val="accent3"/>
                </a:solidFill>
              </a:rPr>
              <a:t>trips</a:t>
            </a:r>
            <a:r>
              <a:rPr lang="en-US" altLang="zh-CN" sz="2400" dirty="0"/>
              <a:t> between stations (demand* for bikes) every day (morning and evening)? </a:t>
            </a:r>
          </a:p>
          <a:p>
            <a:pPr marL="400050" lvl="1" indent="0">
              <a:buNone/>
            </a:pPr>
            <a:r>
              <a:rPr lang="en-US" altLang="zh-CN" sz="2400" dirty="0"/>
              <a:t>• How many </a:t>
            </a:r>
            <a:r>
              <a:rPr lang="en-US" altLang="zh-CN" sz="2400" b="1" u="sng" dirty="0">
                <a:solidFill>
                  <a:schemeClr val="accent3"/>
                </a:solidFill>
              </a:rPr>
              <a:t>bikes</a:t>
            </a:r>
            <a:r>
              <a:rPr lang="en-US" altLang="zh-CN" sz="2400" dirty="0"/>
              <a:t> do we have to allocate to each station? </a:t>
            </a:r>
          </a:p>
          <a:p>
            <a:pPr marL="400050" lvl="1" indent="0">
              <a:buNone/>
            </a:pPr>
            <a:endParaRPr lang="en-US" altLang="zh-CN" sz="2400" dirty="0"/>
          </a:p>
          <a:p>
            <a:pPr marL="400050" lvl="1" indent="0" algn="r">
              <a:buNone/>
            </a:pPr>
            <a:r>
              <a:rPr lang="en-US" altLang="zh-CN" sz="1600" dirty="0"/>
              <a:t>*</a:t>
            </a:r>
            <a:r>
              <a:rPr lang="en-US" altLang="zh-CN" sz="1600" b="1" u="sng" dirty="0"/>
              <a:t>Demand between stations in a day</a:t>
            </a:r>
            <a:r>
              <a:rPr lang="en-US" altLang="zh-CN" sz="1600" dirty="0"/>
              <a:t>: number of trips between two stations in that day</a:t>
            </a:r>
            <a:endParaRPr lang="en-US" sz="2400" dirty="0"/>
          </a:p>
        </p:txBody>
      </p:sp>
      <p:sp>
        <p:nvSpPr>
          <p:cNvPr id="4" name="Footer Placeholder 6"/>
          <p:cNvSpPr txBox="1">
            <a:spLocks/>
          </p:cNvSpPr>
          <p:nvPr/>
        </p:nvSpPr>
        <p:spPr>
          <a:xfrm>
            <a:off x="2389949" y="6405833"/>
            <a:ext cx="5153852" cy="365125"/>
          </a:xfrm>
          <a:prstGeom prst="rect">
            <a:avLst/>
          </a:prstGeom>
        </p:spPr>
        <p:txBody>
          <a:bodyPr vert="horz" lIns="91440" tIns="45720" rIns="91440" bIns="45720" rtlCol="0" anchor="ctr"/>
          <a:lstStyle>
            <a:lvl1pPr algn="l" defTabSz="914400">
              <a:defRPr b="0" i="0">
                <a:latin typeface="Helvetica"/>
                <a:cs typeface="Helvetica"/>
              </a:defRPr>
            </a:lvl1pPr>
          </a:lstStyle>
          <a:p>
            <a:pPr>
              <a:defRPr/>
            </a:pPr>
            <a:r>
              <a:rPr lang="en-US" sz="800" kern="0" dirty="0" err="1">
                <a:solidFill>
                  <a:sysClr val="window" lastClr="FFFFFF"/>
                </a:solidFill>
              </a:rPr>
              <a:t>CitiBike</a:t>
            </a:r>
            <a:r>
              <a:rPr lang="en-US" sz="800" kern="0" dirty="0">
                <a:solidFill>
                  <a:sysClr val="window" lastClr="FFFFFF"/>
                </a:solidFill>
              </a:rPr>
              <a:t> Case Study</a:t>
            </a:r>
            <a:endParaRPr lang="en-US" sz="1000" kern="0" dirty="0">
              <a:solidFill>
                <a:sysClr val="window" lastClr="FFFFFF"/>
              </a:solidFill>
            </a:endParaRPr>
          </a:p>
        </p:txBody>
      </p:sp>
      <p:sp>
        <p:nvSpPr>
          <p:cNvPr id="5" name="Slide Number Placeholder 1">
            <a:extLst>
              <a:ext uri="{FF2B5EF4-FFF2-40B4-BE49-F238E27FC236}">
                <a16:creationId xmlns:a16="http://schemas.microsoft.com/office/drawing/2014/main" id="{ED08C732-46B3-4FD6-A5D1-2B51898142FC}"/>
              </a:ext>
            </a:extLst>
          </p:cNvPr>
          <p:cNvSpPr txBox="1">
            <a:spLocks/>
          </p:cNvSpPr>
          <p:nvPr/>
        </p:nvSpPr>
        <p:spPr>
          <a:xfrm>
            <a:off x="1630218" y="6376556"/>
            <a:ext cx="411018"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944FAE-36D9-4948-B4E7-6942A23B7E3F}" type="slidenum">
              <a:rPr lang="en-US">
                <a:solidFill>
                  <a:schemeClr val="bg1"/>
                </a:solidFill>
              </a:rPr>
              <a:pPr/>
              <a:t>2</a:t>
            </a:fld>
            <a:endParaRPr lang="en-US" dirty="0">
              <a:solidFill>
                <a:schemeClr val="bg1"/>
              </a:solidFill>
            </a:endParaRPr>
          </a:p>
        </p:txBody>
      </p:sp>
      <p:grpSp>
        <p:nvGrpSpPr>
          <p:cNvPr id="10" name="组合 9">
            <a:extLst>
              <a:ext uri="{FF2B5EF4-FFF2-40B4-BE49-F238E27FC236}">
                <a16:creationId xmlns:a16="http://schemas.microsoft.com/office/drawing/2014/main" id="{213B859B-8CA2-A638-B9DE-DF4969D7BF7E}"/>
              </a:ext>
            </a:extLst>
          </p:cNvPr>
          <p:cNvGrpSpPr/>
          <p:nvPr/>
        </p:nvGrpSpPr>
        <p:grpSpPr>
          <a:xfrm>
            <a:off x="894736" y="1482491"/>
            <a:ext cx="4169979" cy="4200554"/>
            <a:chOff x="457200" y="1502156"/>
            <a:chExt cx="3280160" cy="4200554"/>
          </a:xfrm>
        </p:grpSpPr>
        <p:pic>
          <p:nvPicPr>
            <p:cNvPr id="7" name="图片 6" descr="地图&#10;&#10;描述已自动生成">
              <a:extLst>
                <a:ext uri="{FF2B5EF4-FFF2-40B4-BE49-F238E27FC236}">
                  <a16:creationId xmlns:a16="http://schemas.microsoft.com/office/drawing/2014/main" id="{84BF6321-FC40-C529-ACE6-A1A31A6D4E68}"/>
                </a:ext>
              </a:extLst>
            </p:cNvPr>
            <p:cNvPicPr>
              <a:picLocks noChangeAspect="1"/>
            </p:cNvPicPr>
            <p:nvPr/>
          </p:nvPicPr>
          <p:blipFill>
            <a:blip r:embed="rId3"/>
            <a:stretch>
              <a:fillRect/>
            </a:stretch>
          </p:blipFill>
          <p:spPr>
            <a:xfrm>
              <a:off x="457200" y="3716373"/>
              <a:ext cx="3280160" cy="1986337"/>
            </a:xfrm>
            <a:prstGeom prst="rect">
              <a:avLst/>
            </a:prstGeom>
            <a:ln>
              <a:noFill/>
            </a:ln>
            <a:effectLst>
              <a:outerShdw blurRad="292100" dist="139700" dir="2700000" algn="tl" rotWithShape="0">
                <a:srgbClr val="333333">
                  <a:alpha val="65000"/>
                </a:srgbClr>
              </a:outerShdw>
            </a:effectLst>
          </p:spPr>
        </p:pic>
        <p:pic>
          <p:nvPicPr>
            <p:cNvPr id="9" name="图片 8" descr="男人骑着自行车在路上&#10;&#10;描述已自动生成">
              <a:extLst>
                <a:ext uri="{FF2B5EF4-FFF2-40B4-BE49-F238E27FC236}">
                  <a16:creationId xmlns:a16="http://schemas.microsoft.com/office/drawing/2014/main" id="{C3C3A23A-F8D2-C474-8DA3-806A82F4B58B}"/>
                </a:ext>
              </a:extLst>
            </p:cNvPr>
            <p:cNvPicPr>
              <a:picLocks noChangeAspect="1"/>
            </p:cNvPicPr>
            <p:nvPr/>
          </p:nvPicPr>
          <p:blipFill>
            <a:blip r:embed="rId4"/>
            <a:stretch>
              <a:fillRect/>
            </a:stretch>
          </p:blipFill>
          <p:spPr>
            <a:xfrm>
              <a:off x="457200" y="1502156"/>
              <a:ext cx="3280160" cy="2214217"/>
            </a:xfrm>
            <a:prstGeom prst="rect">
              <a:avLst/>
            </a:prstGeom>
            <a:ln>
              <a:noFill/>
            </a:ln>
            <a:effectLst>
              <a:outerShdw blurRad="292100" dist="139700" dir="2700000" algn="tl" rotWithShape="0">
                <a:srgbClr val="333333">
                  <a:alpha val="65000"/>
                </a:srgbClr>
              </a:outerShdw>
            </a:effectLst>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95026"/>
            <a:ext cx="8229600" cy="1143000"/>
          </a:xfrm>
        </p:spPr>
        <p:txBody>
          <a:bodyPr/>
          <a:lstStyle/>
          <a:p>
            <a:r>
              <a:rPr lang="en-US" b="1" dirty="0"/>
              <a:t>What did you find in the data</a:t>
            </a:r>
          </a:p>
        </p:txBody>
      </p:sp>
      <p:sp>
        <p:nvSpPr>
          <p:cNvPr id="4" name="Footer Placeholder 6"/>
          <p:cNvSpPr txBox="1">
            <a:spLocks/>
          </p:cNvSpPr>
          <p:nvPr/>
        </p:nvSpPr>
        <p:spPr>
          <a:xfrm>
            <a:off x="2389949" y="6405833"/>
            <a:ext cx="5153852" cy="365125"/>
          </a:xfrm>
          <a:prstGeom prst="rect">
            <a:avLst/>
          </a:prstGeom>
        </p:spPr>
        <p:txBody>
          <a:bodyPr vert="horz" lIns="91440" tIns="45720" rIns="91440" bIns="45720" rtlCol="0" anchor="ctr"/>
          <a:lstStyle>
            <a:lvl1pPr algn="l" defTabSz="914400">
              <a:defRPr b="0" i="0">
                <a:latin typeface="Helvetica"/>
                <a:cs typeface="Helvetica"/>
              </a:defRPr>
            </a:lvl1pPr>
          </a:lstStyle>
          <a:p>
            <a:pPr>
              <a:defRPr/>
            </a:pPr>
            <a:r>
              <a:rPr lang="en-US" sz="800" kern="0" dirty="0" err="1">
                <a:solidFill>
                  <a:sysClr val="window" lastClr="FFFFFF"/>
                </a:solidFill>
              </a:rPr>
              <a:t>CitiBike</a:t>
            </a:r>
            <a:r>
              <a:rPr lang="en-US" sz="800" kern="0" dirty="0">
                <a:solidFill>
                  <a:sysClr val="window" lastClr="FFFFFF"/>
                </a:solidFill>
              </a:rPr>
              <a:t> Case Study</a:t>
            </a:r>
            <a:endParaRPr lang="en-US" sz="1000" kern="0" dirty="0">
              <a:solidFill>
                <a:sysClr val="window" lastClr="FFFFFF"/>
              </a:solidFill>
            </a:endParaRPr>
          </a:p>
        </p:txBody>
      </p:sp>
      <p:sp>
        <p:nvSpPr>
          <p:cNvPr id="5" name="Slide Number Placeholder 1">
            <a:extLst>
              <a:ext uri="{FF2B5EF4-FFF2-40B4-BE49-F238E27FC236}">
                <a16:creationId xmlns:a16="http://schemas.microsoft.com/office/drawing/2014/main" id="{BEF3E4BC-BC5A-4F36-8E3E-F866A2F88BCD}"/>
              </a:ext>
            </a:extLst>
          </p:cNvPr>
          <p:cNvSpPr txBox="1">
            <a:spLocks/>
          </p:cNvSpPr>
          <p:nvPr/>
        </p:nvSpPr>
        <p:spPr>
          <a:xfrm>
            <a:off x="1630218" y="6376556"/>
            <a:ext cx="411018"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944FAE-36D9-4948-B4E7-6942A23B7E3F}" type="slidenum">
              <a:rPr lang="en-US">
                <a:solidFill>
                  <a:schemeClr val="bg1"/>
                </a:solidFill>
              </a:rPr>
              <a:pPr/>
              <a:t>3</a:t>
            </a:fld>
            <a:endParaRPr lang="en-US" dirty="0">
              <a:solidFill>
                <a:schemeClr val="bg1"/>
              </a:solidFill>
            </a:endParaRPr>
          </a:p>
        </p:txBody>
      </p:sp>
      <p:graphicFrame>
        <p:nvGraphicFramePr>
          <p:cNvPr id="6" name="图表 5">
            <a:extLst>
              <a:ext uri="{FF2B5EF4-FFF2-40B4-BE49-F238E27FC236}">
                <a16:creationId xmlns:a16="http://schemas.microsoft.com/office/drawing/2014/main" id="{460D3D13-F0FB-6F08-0A41-9DB33462C10B}"/>
              </a:ext>
            </a:extLst>
          </p:cNvPr>
          <p:cNvGraphicFramePr>
            <a:graphicFrameLocks/>
          </p:cNvGraphicFramePr>
          <p:nvPr>
            <p:extLst>
              <p:ext uri="{D42A27DB-BD31-4B8C-83A1-F6EECF244321}">
                <p14:modId xmlns:p14="http://schemas.microsoft.com/office/powerpoint/2010/main" val="3939894302"/>
              </p:ext>
            </p:extLst>
          </p:nvPr>
        </p:nvGraphicFramePr>
        <p:xfrm flipV="1">
          <a:off x="-934065" y="1791706"/>
          <a:ext cx="45719" cy="200759"/>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a:extLst>
              <a:ext uri="{FF2B5EF4-FFF2-40B4-BE49-F238E27FC236}">
                <a16:creationId xmlns:a16="http://schemas.microsoft.com/office/drawing/2014/main" id="{7B6EBD8F-4E51-4FBF-4ED5-4D8B0E4B905A}"/>
              </a:ext>
            </a:extLst>
          </p:cNvPr>
          <p:cNvSpPr txBox="1"/>
          <p:nvPr/>
        </p:nvSpPr>
        <p:spPr>
          <a:xfrm>
            <a:off x="1951703" y="5373339"/>
            <a:ext cx="8259097" cy="707886"/>
          </a:xfrm>
          <a:prstGeom prst="rect">
            <a:avLst/>
          </a:prstGeom>
          <a:noFill/>
        </p:spPr>
        <p:txBody>
          <a:bodyPr wrap="square">
            <a:spAutoFit/>
          </a:bodyPr>
          <a:lstStyle/>
          <a:p>
            <a:pPr marL="342900" indent="-342900">
              <a:buFont typeface="Wingdings" panose="05000000000000000000" pitchFamily="2" charset="2"/>
              <a:buChar char="Ø"/>
            </a:pPr>
            <a:r>
              <a:rPr lang="en-US" altLang="zh-CN" sz="2000" dirty="0"/>
              <a:t>The Evening demand is </a:t>
            </a:r>
            <a:r>
              <a:rPr lang="en-US" altLang="zh-CN" sz="2000" b="1" u="sng" dirty="0">
                <a:solidFill>
                  <a:schemeClr val="accent3"/>
                </a:solidFill>
              </a:rPr>
              <a:t>higher than</a:t>
            </a:r>
            <a:r>
              <a:rPr lang="en-US" altLang="zh-CN" sz="2000" dirty="0">
                <a:solidFill>
                  <a:schemeClr val="accent3"/>
                </a:solidFill>
              </a:rPr>
              <a:t> </a:t>
            </a:r>
            <a:r>
              <a:rPr lang="en-US" altLang="zh-CN" sz="2000" dirty="0"/>
              <a:t>the Daytime demand every month.</a:t>
            </a:r>
          </a:p>
          <a:p>
            <a:pPr marL="342900" indent="-342900">
              <a:buFont typeface="Wingdings" panose="05000000000000000000" pitchFamily="2" charset="2"/>
              <a:buChar char="Ø"/>
            </a:pPr>
            <a:r>
              <a:rPr lang="en-US" altLang="zh-CN" sz="2000" dirty="0"/>
              <a:t>The</a:t>
            </a:r>
            <a:r>
              <a:rPr lang="zh-CN" altLang="en-US" sz="2000" dirty="0"/>
              <a:t> </a:t>
            </a:r>
            <a:r>
              <a:rPr lang="en-US" altLang="zh-CN" sz="2000" dirty="0"/>
              <a:t>highest</a:t>
            </a:r>
            <a:r>
              <a:rPr lang="zh-CN" altLang="en-US" sz="2000" dirty="0"/>
              <a:t> </a:t>
            </a:r>
            <a:r>
              <a:rPr lang="en-US" altLang="zh-CN" sz="2000" dirty="0"/>
              <a:t>demand  of Daytime is in </a:t>
            </a:r>
            <a:r>
              <a:rPr lang="en-US" altLang="zh-CN" sz="2000" b="1" u="sng" dirty="0">
                <a:solidFill>
                  <a:schemeClr val="accent3"/>
                </a:solidFill>
              </a:rPr>
              <a:t>May</a:t>
            </a:r>
            <a:r>
              <a:rPr lang="en-US" altLang="zh-CN" sz="2000" dirty="0"/>
              <a:t>, Evening is in </a:t>
            </a:r>
            <a:r>
              <a:rPr lang="en-US" altLang="zh-CN" sz="2000" b="1" u="sng" dirty="0">
                <a:solidFill>
                  <a:schemeClr val="accent3"/>
                </a:solidFill>
              </a:rPr>
              <a:t>October</a:t>
            </a:r>
            <a:r>
              <a:rPr lang="en-US" altLang="zh-CN" sz="2000" dirty="0"/>
              <a:t>. </a:t>
            </a:r>
            <a:endParaRPr lang="zh-CN" altLang="en-US" sz="2000" dirty="0"/>
          </a:p>
        </p:txBody>
      </p:sp>
      <p:pic>
        <p:nvPicPr>
          <p:cNvPr id="3" name="图片 2" descr="图片包含 文本&#10;&#10;描述已自动生成">
            <a:extLst>
              <a:ext uri="{FF2B5EF4-FFF2-40B4-BE49-F238E27FC236}">
                <a16:creationId xmlns:a16="http://schemas.microsoft.com/office/drawing/2014/main" id="{6267FEE0-7252-8AFF-8A55-850B8648CFF9}"/>
              </a:ext>
            </a:extLst>
          </p:cNvPr>
          <p:cNvPicPr>
            <a:picLocks noChangeAspect="1"/>
          </p:cNvPicPr>
          <p:nvPr/>
        </p:nvPicPr>
        <p:blipFill>
          <a:blip r:embed="rId3"/>
          <a:stretch>
            <a:fillRect/>
          </a:stretch>
        </p:blipFill>
        <p:spPr>
          <a:xfrm>
            <a:off x="2041237" y="871715"/>
            <a:ext cx="7820851" cy="919990"/>
          </a:xfrm>
          <a:prstGeom prst="rect">
            <a:avLst/>
          </a:prstGeom>
        </p:spPr>
      </p:pic>
      <p:sp>
        <p:nvSpPr>
          <p:cNvPr id="9" name="文本框 8">
            <a:extLst>
              <a:ext uri="{FF2B5EF4-FFF2-40B4-BE49-F238E27FC236}">
                <a16:creationId xmlns:a16="http://schemas.microsoft.com/office/drawing/2014/main" id="{25188C64-9FCD-AEE2-3138-AAC0E80EA592}"/>
              </a:ext>
            </a:extLst>
          </p:cNvPr>
          <p:cNvSpPr txBox="1"/>
          <p:nvPr/>
        </p:nvSpPr>
        <p:spPr>
          <a:xfrm>
            <a:off x="4504590" y="1145375"/>
            <a:ext cx="5646174" cy="646331"/>
          </a:xfrm>
          <a:prstGeom prst="rect">
            <a:avLst/>
          </a:prstGeom>
          <a:noFill/>
        </p:spPr>
        <p:txBody>
          <a:bodyPr wrap="square">
            <a:spAutoFit/>
          </a:bodyPr>
          <a:lstStyle/>
          <a:p>
            <a:pPr marL="285750" indent="-285750">
              <a:buFont typeface="Wingdings" panose="05000000000000000000" pitchFamily="2" charset="2"/>
              <a:buChar char="Ø"/>
            </a:pPr>
            <a:r>
              <a:rPr lang="en-US" altLang="zh-CN" dirty="0"/>
              <a:t>Mean value of ‘Evening’</a:t>
            </a:r>
            <a:r>
              <a:rPr lang="zh-CN" altLang="en-US" dirty="0"/>
              <a:t> </a:t>
            </a:r>
            <a:r>
              <a:rPr lang="en-US" altLang="zh-CN" dirty="0"/>
              <a:t>demand is </a:t>
            </a:r>
            <a:r>
              <a:rPr lang="en-US" altLang="zh-CN" b="1" u="sng" dirty="0">
                <a:solidFill>
                  <a:schemeClr val="accent3"/>
                </a:solidFill>
              </a:rPr>
              <a:t>higher than</a:t>
            </a:r>
            <a:r>
              <a:rPr lang="en-US" altLang="zh-CN" b="1" dirty="0">
                <a:solidFill>
                  <a:schemeClr val="accent3"/>
                </a:solidFill>
              </a:rPr>
              <a:t>  </a:t>
            </a:r>
            <a:r>
              <a:rPr lang="en-US" altLang="zh-CN" dirty="0"/>
              <a:t>‘Daytime’ demand</a:t>
            </a:r>
          </a:p>
        </p:txBody>
      </p:sp>
      <p:cxnSp>
        <p:nvCxnSpPr>
          <p:cNvPr id="12" name="直接箭头连接符 11">
            <a:extLst>
              <a:ext uri="{FF2B5EF4-FFF2-40B4-BE49-F238E27FC236}">
                <a16:creationId xmlns:a16="http://schemas.microsoft.com/office/drawing/2014/main" id="{F88350C4-154C-ED4A-0237-9BAA988567C6}"/>
              </a:ext>
            </a:extLst>
          </p:cNvPr>
          <p:cNvCxnSpPr/>
          <p:nvPr/>
        </p:nvCxnSpPr>
        <p:spPr>
          <a:xfrm flipH="1">
            <a:off x="8377084" y="2536724"/>
            <a:ext cx="314632" cy="265471"/>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3" name="直接箭头连接符 12">
            <a:extLst>
              <a:ext uri="{FF2B5EF4-FFF2-40B4-BE49-F238E27FC236}">
                <a16:creationId xmlns:a16="http://schemas.microsoft.com/office/drawing/2014/main" id="{14198AF4-B363-B785-543A-23568BA53A48}"/>
              </a:ext>
            </a:extLst>
          </p:cNvPr>
          <p:cNvCxnSpPr/>
          <p:nvPr/>
        </p:nvCxnSpPr>
        <p:spPr>
          <a:xfrm flipH="1">
            <a:off x="5461819" y="3822296"/>
            <a:ext cx="314632" cy="265471"/>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7" name="直接连接符 6">
            <a:extLst>
              <a:ext uri="{FF2B5EF4-FFF2-40B4-BE49-F238E27FC236}">
                <a16:creationId xmlns:a16="http://schemas.microsoft.com/office/drawing/2014/main" id="{5694EEA3-D87F-ACB4-2AB8-9FF206B61873}"/>
              </a:ext>
            </a:extLst>
          </p:cNvPr>
          <p:cNvCxnSpPr/>
          <p:nvPr/>
        </p:nvCxnSpPr>
        <p:spPr>
          <a:xfrm>
            <a:off x="1524000" y="1892085"/>
            <a:ext cx="9144000" cy="0"/>
          </a:xfrm>
          <a:prstGeom prst="line">
            <a:avLst/>
          </a:prstGeom>
          <a:ln w="12700">
            <a:prstDash val="sysDash"/>
          </a:ln>
        </p:spPr>
        <p:style>
          <a:lnRef idx="2">
            <a:schemeClr val="accent1"/>
          </a:lnRef>
          <a:fillRef idx="0">
            <a:schemeClr val="accent1"/>
          </a:fillRef>
          <a:effectRef idx="1">
            <a:schemeClr val="accent1"/>
          </a:effectRef>
          <a:fontRef idx="minor">
            <a:schemeClr val="tx1"/>
          </a:fontRef>
        </p:style>
      </p:cxnSp>
      <p:pic>
        <p:nvPicPr>
          <p:cNvPr id="15" name="Picture 14" descr="A graph of a graph&#10;&#10;Description automatically generated">
            <a:extLst>
              <a:ext uri="{FF2B5EF4-FFF2-40B4-BE49-F238E27FC236}">
                <a16:creationId xmlns:a16="http://schemas.microsoft.com/office/drawing/2014/main" id="{2297404A-41B3-B196-DAE1-1BD25937CB22}"/>
              </a:ext>
            </a:extLst>
          </p:cNvPr>
          <p:cNvPicPr>
            <a:picLocks noChangeAspect="1"/>
          </p:cNvPicPr>
          <p:nvPr/>
        </p:nvPicPr>
        <p:blipFill>
          <a:blip r:embed="rId4"/>
          <a:stretch>
            <a:fillRect/>
          </a:stretch>
        </p:blipFill>
        <p:spPr>
          <a:xfrm>
            <a:off x="3971988" y="2463010"/>
            <a:ext cx="4405095" cy="2718572"/>
          </a:xfrm>
          <a:prstGeom prst="rect">
            <a:avLst/>
          </a:prstGeom>
        </p:spPr>
      </p:pic>
    </p:spTree>
    <p:extLst>
      <p:ext uri="{BB962C8B-B14F-4D97-AF65-F5344CB8AC3E}">
        <p14:creationId xmlns:p14="http://schemas.microsoft.com/office/powerpoint/2010/main" val="3376295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4529" y="-130707"/>
            <a:ext cx="8229600" cy="1143000"/>
          </a:xfrm>
        </p:spPr>
        <p:txBody>
          <a:bodyPr/>
          <a:lstStyle/>
          <a:p>
            <a:r>
              <a:rPr lang="en-US" b="1" dirty="0"/>
              <a:t>Evidence from Descriptive Analysis</a:t>
            </a:r>
          </a:p>
        </p:txBody>
      </p:sp>
      <p:sp>
        <p:nvSpPr>
          <p:cNvPr id="4" name="Footer Placeholder 6"/>
          <p:cNvSpPr txBox="1">
            <a:spLocks/>
          </p:cNvSpPr>
          <p:nvPr/>
        </p:nvSpPr>
        <p:spPr>
          <a:xfrm>
            <a:off x="2389949" y="6405833"/>
            <a:ext cx="5153852" cy="365125"/>
          </a:xfrm>
          <a:prstGeom prst="rect">
            <a:avLst/>
          </a:prstGeom>
        </p:spPr>
        <p:txBody>
          <a:bodyPr vert="horz" lIns="91440" tIns="45720" rIns="91440" bIns="45720" rtlCol="0" anchor="ctr"/>
          <a:lstStyle>
            <a:lvl1pPr algn="l" defTabSz="914400">
              <a:defRPr b="0" i="0">
                <a:latin typeface="Helvetica"/>
                <a:cs typeface="Helvetica"/>
              </a:defRPr>
            </a:lvl1pPr>
          </a:lstStyle>
          <a:p>
            <a:pPr>
              <a:defRPr/>
            </a:pPr>
            <a:r>
              <a:rPr lang="en-US" sz="800" kern="0" dirty="0" err="1">
                <a:solidFill>
                  <a:sysClr val="window" lastClr="FFFFFF"/>
                </a:solidFill>
              </a:rPr>
              <a:t>CitiBike</a:t>
            </a:r>
            <a:r>
              <a:rPr lang="en-US" sz="800" kern="0" dirty="0">
                <a:solidFill>
                  <a:sysClr val="window" lastClr="FFFFFF"/>
                </a:solidFill>
              </a:rPr>
              <a:t> Case Study</a:t>
            </a:r>
            <a:endParaRPr lang="en-US" sz="1000" kern="0" dirty="0">
              <a:solidFill>
                <a:sysClr val="window" lastClr="FFFFFF"/>
              </a:solidFill>
            </a:endParaRPr>
          </a:p>
        </p:txBody>
      </p:sp>
      <p:sp>
        <p:nvSpPr>
          <p:cNvPr id="5" name="Slide Number Placeholder 1">
            <a:extLst>
              <a:ext uri="{FF2B5EF4-FFF2-40B4-BE49-F238E27FC236}">
                <a16:creationId xmlns:a16="http://schemas.microsoft.com/office/drawing/2014/main" id="{CA173171-4769-4E52-9ED4-E2C68846A82A}"/>
              </a:ext>
            </a:extLst>
          </p:cNvPr>
          <p:cNvSpPr txBox="1">
            <a:spLocks/>
          </p:cNvSpPr>
          <p:nvPr/>
        </p:nvSpPr>
        <p:spPr>
          <a:xfrm>
            <a:off x="1630218" y="6376556"/>
            <a:ext cx="411018"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944FAE-36D9-4948-B4E7-6942A23B7E3F}" type="slidenum">
              <a:rPr lang="en-US">
                <a:solidFill>
                  <a:schemeClr val="bg1"/>
                </a:solidFill>
              </a:rPr>
              <a:pPr/>
              <a:t>4</a:t>
            </a:fld>
            <a:endParaRPr lang="en-US" dirty="0">
              <a:solidFill>
                <a:schemeClr val="bg1"/>
              </a:solidFill>
            </a:endParaRPr>
          </a:p>
        </p:txBody>
      </p:sp>
      <p:graphicFrame>
        <p:nvGraphicFramePr>
          <p:cNvPr id="3" name="图表 2">
            <a:extLst>
              <a:ext uri="{FF2B5EF4-FFF2-40B4-BE49-F238E27FC236}">
                <a16:creationId xmlns:a16="http://schemas.microsoft.com/office/drawing/2014/main" id="{32404EC3-4C39-1999-3060-BAD3C5C371D7}"/>
              </a:ext>
            </a:extLst>
          </p:cNvPr>
          <p:cNvGraphicFramePr>
            <a:graphicFrameLocks/>
          </p:cNvGraphicFramePr>
          <p:nvPr>
            <p:extLst>
              <p:ext uri="{D42A27DB-BD31-4B8C-83A1-F6EECF244321}">
                <p14:modId xmlns:p14="http://schemas.microsoft.com/office/powerpoint/2010/main" val="575076063"/>
              </p:ext>
            </p:extLst>
          </p:nvPr>
        </p:nvGraphicFramePr>
        <p:xfrm>
          <a:off x="1630218" y="762001"/>
          <a:ext cx="8931564" cy="27431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图表 5">
            <a:extLst>
              <a:ext uri="{FF2B5EF4-FFF2-40B4-BE49-F238E27FC236}">
                <a16:creationId xmlns:a16="http://schemas.microsoft.com/office/drawing/2014/main" id="{75E96254-796D-24D2-580C-2F22DF6B7DAE}"/>
              </a:ext>
            </a:extLst>
          </p:cNvPr>
          <p:cNvGraphicFramePr>
            <a:graphicFrameLocks/>
          </p:cNvGraphicFramePr>
          <p:nvPr>
            <p:extLst>
              <p:ext uri="{D42A27DB-BD31-4B8C-83A1-F6EECF244321}">
                <p14:modId xmlns:p14="http://schemas.microsoft.com/office/powerpoint/2010/main" val="2335250383"/>
              </p:ext>
            </p:extLst>
          </p:nvPr>
        </p:nvGraphicFramePr>
        <p:xfrm>
          <a:off x="1630218" y="3513571"/>
          <a:ext cx="8931564" cy="2743200"/>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直接连接符 7">
            <a:extLst>
              <a:ext uri="{FF2B5EF4-FFF2-40B4-BE49-F238E27FC236}">
                <a16:creationId xmlns:a16="http://schemas.microsoft.com/office/drawing/2014/main" id="{9D6E3AF9-6794-7BFF-A0A2-94F4D3E949F4}"/>
              </a:ext>
            </a:extLst>
          </p:cNvPr>
          <p:cNvCxnSpPr/>
          <p:nvPr/>
        </p:nvCxnSpPr>
        <p:spPr>
          <a:xfrm>
            <a:off x="1524000" y="3506035"/>
            <a:ext cx="9144000" cy="0"/>
          </a:xfrm>
          <a:prstGeom prst="line">
            <a:avLst/>
          </a:prstGeom>
          <a:ln w="12700">
            <a:prstDash val="sysDash"/>
          </a:ln>
        </p:spPr>
        <p:style>
          <a:lnRef idx="2">
            <a:schemeClr val="accent1"/>
          </a:lnRef>
          <a:fillRef idx="0">
            <a:schemeClr val="accent1"/>
          </a:fillRef>
          <a:effectRef idx="1">
            <a:schemeClr val="accent1"/>
          </a:effectRef>
          <a:fontRef idx="minor">
            <a:schemeClr val="tx1"/>
          </a:fontRef>
        </p:style>
      </p:cxnSp>
      <p:cxnSp>
        <p:nvCxnSpPr>
          <p:cNvPr id="9" name="直接箭头连接符 8">
            <a:extLst>
              <a:ext uri="{FF2B5EF4-FFF2-40B4-BE49-F238E27FC236}">
                <a16:creationId xmlns:a16="http://schemas.microsoft.com/office/drawing/2014/main" id="{941615D9-44B3-E6D7-1756-C14B6C1A5028}"/>
              </a:ext>
            </a:extLst>
          </p:cNvPr>
          <p:cNvCxnSpPr>
            <a:cxnSpLocks/>
          </p:cNvCxnSpPr>
          <p:nvPr/>
        </p:nvCxnSpPr>
        <p:spPr>
          <a:xfrm>
            <a:off x="2230169" y="1154755"/>
            <a:ext cx="0" cy="176981"/>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2" name="直接箭头连接符 11">
            <a:extLst>
              <a:ext uri="{FF2B5EF4-FFF2-40B4-BE49-F238E27FC236}">
                <a16:creationId xmlns:a16="http://schemas.microsoft.com/office/drawing/2014/main" id="{261E91A3-3CDF-64B5-F35D-7F7DCAB00741}"/>
              </a:ext>
            </a:extLst>
          </p:cNvPr>
          <p:cNvCxnSpPr>
            <a:cxnSpLocks/>
          </p:cNvCxnSpPr>
          <p:nvPr/>
        </p:nvCxnSpPr>
        <p:spPr>
          <a:xfrm>
            <a:off x="2230169" y="3843877"/>
            <a:ext cx="0" cy="176981"/>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188065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87042"/>
            <a:ext cx="5486400" cy="522558"/>
          </a:xfrm>
        </p:spPr>
        <p:txBody>
          <a:bodyPr>
            <a:normAutofit/>
          </a:bodyPr>
          <a:lstStyle/>
          <a:p>
            <a:pPr algn="l"/>
            <a:r>
              <a:rPr lang="en-US" sz="2400" b="1" dirty="0"/>
              <a:t>Evidence from Predictive Analysis</a:t>
            </a:r>
          </a:p>
        </p:txBody>
      </p:sp>
      <p:sp>
        <p:nvSpPr>
          <p:cNvPr id="4" name="Footer Placeholder 6"/>
          <p:cNvSpPr txBox="1">
            <a:spLocks/>
          </p:cNvSpPr>
          <p:nvPr/>
        </p:nvSpPr>
        <p:spPr>
          <a:xfrm>
            <a:off x="2389949" y="6405833"/>
            <a:ext cx="5153852" cy="365125"/>
          </a:xfrm>
          <a:prstGeom prst="rect">
            <a:avLst/>
          </a:prstGeom>
        </p:spPr>
        <p:txBody>
          <a:bodyPr vert="horz" lIns="91440" tIns="45720" rIns="91440" bIns="45720" rtlCol="0" anchor="ctr"/>
          <a:lstStyle>
            <a:lvl1pPr algn="l" defTabSz="914400">
              <a:defRPr b="0" i="0">
                <a:latin typeface="Helvetica"/>
                <a:cs typeface="Helvetica"/>
              </a:defRPr>
            </a:lvl1pPr>
          </a:lstStyle>
          <a:p>
            <a:pPr>
              <a:defRPr/>
            </a:pPr>
            <a:r>
              <a:rPr lang="en-US" sz="800" kern="0">
                <a:solidFill>
                  <a:sysClr val="window" lastClr="FFFFFF"/>
                </a:solidFill>
              </a:rPr>
              <a:t>Click Insert &gt; Header &amp; Footer to add Area/Division/Department name</a:t>
            </a:r>
            <a:r>
              <a:rPr lang="en-US" sz="1000" kern="0">
                <a:solidFill>
                  <a:sysClr val="window" lastClr="FFFFFF"/>
                </a:solidFill>
              </a:rPr>
              <a:t>.</a:t>
            </a:r>
            <a:endParaRPr lang="en-US" sz="1000" kern="0" dirty="0">
              <a:solidFill>
                <a:sysClr val="window" lastClr="FFFFFF"/>
              </a:solidFill>
            </a:endParaRPr>
          </a:p>
        </p:txBody>
      </p:sp>
      <p:sp>
        <p:nvSpPr>
          <p:cNvPr id="5" name="Slide Number Placeholder 1">
            <a:extLst>
              <a:ext uri="{FF2B5EF4-FFF2-40B4-BE49-F238E27FC236}">
                <a16:creationId xmlns:a16="http://schemas.microsoft.com/office/drawing/2014/main" id="{CA173171-4769-4E52-9ED4-E2C68846A82A}"/>
              </a:ext>
            </a:extLst>
          </p:cNvPr>
          <p:cNvSpPr txBox="1">
            <a:spLocks/>
          </p:cNvSpPr>
          <p:nvPr/>
        </p:nvSpPr>
        <p:spPr>
          <a:xfrm>
            <a:off x="1630218" y="6376556"/>
            <a:ext cx="411018"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944FAE-36D9-4948-B4E7-6942A23B7E3F}" type="slidenum">
              <a:rPr lang="en-US">
                <a:solidFill>
                  <a:schemeClr val="bg1"/>
                </a:solidFill>
              </a:rPr>
              <a:pPr/>
              <a:t>5</a:t>
            </a:fld>
            <a:endParaRPr lang="en-US" dirty="0">
              <a:solidFill>
                <a:schemeClr val="bg1"/>
              </a:solidFill>
            </a:endParaRPr>
          </a:p>
        </p:txBody>
      </p:sp>
      <p:pic>
        <p:nvPicPr>
          <p:cNvPr id="7" name="Picture 6">
            <a:extLst>
              <a:ext uri="{FF2B5EF4-FFF2-40B4-BE49-F238E27FC236}">
                <a16:creationId xmlns:a16="http://schemas.microsoft.com/office/drawing/2014/main" id="{516972CC-5E29-449E-9F85-15DF5BC4EDF3}"/>
              </a:ext>
            </a:extLst>
          </p:cNvPr>
          <p:cNvPicPr>
            <a:picLocks noChangeAspect="1"/>
          </p:cNvPicPr>
          <p:nvPr/>
        </p:nvPicPr>
        <p:blipFill rotWithShape="1">
          <a:blip r:embed="rId2"/>
          <a:srcRect r="44486"/>
          <a:stretch/>
        </p:blipFill>
        <p:spPr>
          <a:xfrm>
            <a:off x="6286500" y="133745"/>
            <a:ext cx="5295900" cy="5816899"/>
          </a:xfrm>
          <a:prstGeom prst="rect">
            <a:avLst/>
          </a:prstGeom>
        </p:spPr>
      </p:pic>
      <p:sp>
        <p:nvSpPr>
          <p:cNvPr id="11" name="TextBox 10">
            <a:extLst>
              <a:ext uri="{FF2B5EF4-FFF2-40B4-BE49-F238E27FC236}">
                <a16:creationId xmlns:a16="http://schemas.microsoft.com/office/drawing/2014/main" id="{344B6BF0-0058-43FA-9C5C-B4BC0E44908D}"/>
              </a:ext>
            </a:extLst>
          </p:cNvPr>
          <p:cNvSpPr txBox="1"/>
          <p:nvPr/>
        </p:nvSpPr>
        <p:spPr>
          <a:xfrm>
            <a:off x="209551" y="907356"/>
            <a:ext cx="5886450" cy="3785652"/>
          </a:xfrm>
          <a:prstGeom prst="rect">
            <a:avLst/>
          </a:prstGeom>
          <a:noFill/>
        </p:spPr>
        <p:txBody>
          <a:bodyPr wrap="square">
            <a:spAutoFit/>
          </a:bodyPr>
          <a:lstStyle/>
          <a:p>
            <a:pPr marL="285750" indent="-285750">
              <a:buFont typeface="Arial" panose="020B0604020202020204" pitchFamily="34" charset="0"/>
              <a:buChar char="•"/>
            </a:pPr>
            <a:r>
              <a:rPr lang="en-IN" sz="1600" dirty="0">
                <a:latin typeface="+mj-lt"/>
              </a:rPr>
              <a:t>We encountered several restrictions in dataset collecting and manipulations in our </a:t>
            </a:r>
            <a:r>
              <a:rPr lang="en-IN" sz="1600" dirty="0" err="1">
                <a:latin typeface="+mj-lt"/>
              </a:rPr>
              <a:t>CitiBike</a:t>
            </a:r>
            <a:r>
              <a:rPr lang="en-IN" sz="1600" dirty="0">
                <a:latin typeface="+mj-lt"/>
              </a:rPr>
              <a:t> predictive research, which are outlined below, and a roadmap for future development will be </a:t>
            </a:r>
            <a:r>
              <a:rPr lang="en-IN" sz="1600" dirty="0" err="1">
                <a:latin typeface="+mj-lt"/>
              </a:rPr>
              <a:t>addressed.We</a:t>
            </a:r>
            <a:r>
              <a:rPr lang="en-IN" sz="1600" dirty="0">
                <a:latin typeface="+mj-lt"/>
              </a:rPr>
              <a:t> only had daily weather reports.</a:t>
            </a:r>
          </a:p>
          <a:p>
            <a:pPr marL="285750" indent="-285750">
              <a:buFont typeface="Arial" panose="020B0604020202020204" pitchFamily="34" charset="0"/>
              <a:buChar char="•"/>
            </a:pPr>
            <a:endParaRPr lang="en-IN" sz="1600" dirty="0">
              <a:latin typeface="+mj-lt"/>
            </a:endParaRPr>
          </a:p>
          <a:p>
            <a:pPr marL="285750" indent="-285750">
              <a:buFont typeface="Arial" panose="020B0604020202020204" pitchFamily="34" charset="0"/>
              <a:buChar char="•"/>
            </a:pPr>
            <a:r>
              <a:rPr lang="en-IN" sz="1600" dirty="0">
                <a:latin typeface="+mj-lt"/>
              </a:rPr>
              <a:t>Thus we could not undertake weather-based hourly or peak-hours predictive analysis.</a:t>
            </a:r>
          </a:p>
          <a:p>
            <a:pPr marL="285750" indent="-285750">
              <a:buFont typeface="Arial" panose="020B0604020202020204" pitchFamily="34" charset="0"/>
              <a:buChar char="•"/>
            </a:pPr>
            <a:endParaRPr lang="en-IN" sz="1600" dirty="0">
              <a:latin typeface="+mj-lt"/>
            </a:endParaRPr>
          </a:p>
          <a:p>
            <a:endParaRPr lang="en-IN" sz="1600" dirty="0">
              <a:latin typeface="+mj-lt"/>
            </a:endParaRPr>
          </a:p>
          <a:p>
            <a:pPr marL="285750" indent="-285750">
              <a:buFont typeface="Arial" panose="020B0604020202020204" pitchFamily="34" charset="0"/>
              <a:buChar char="•"/>
            </a:pPr>
            <a:r>
              <a:rPr lang="en-IN" sz="1600" dirty="0">
                <a:latin typeface="+mj-lt"/>
              </a:rPr>
              <a:t>Because the format of the </a:t>
            </a:r>
            <a:r>
              <a:rPr lang="en-IN" sz="1600" dirty="0" err="1">
                <a:latin typeface="+mj-lt"/>
              </a:rPr>
              <a:t>CitiBike</a:t>
            </a:r>
            <a:r>
              <a:rPr lang="en-IN" sz="1600" dirty="0">
                <a:latin typeface="+mj-lt"/>
              </a:rPr>
              <a:t> dataset changed from month to month, AWS Athena was unable to upload the data fully. </a:t>
            </a:r>
          </a:p>
          <a:p>
            <a:pPr marL="285750" indent="-285750">
              <a:buFont typeface="Arial" panose="020B0604020202020204" pitchFamily="34" charset="0"/>
              <a:buChar char="•"/>
            </a:pPr>
            <a:endParaRPr lang="en-IN" sz="1600" dirty="0">
              <a:latin typeface="+mj-lt"/>
            </a:endParaRPr>
          </a:p>
          <a:p>
            <a:pPr marL="285750" indent="-285750">
              <a:buFont typeface="Arial" panose="020B0604020202020204" pitchFamily="34" charset="0"/>
              <a:buChar char="•"/>
            </a:pPr>
            <a:endParaRPr lang="en-IN" sz="1600" dirty="0">
              <a:latin typeface="+mj-lt"/>
            </a:endParaRPr>
          </a:p>
          <a:p>
            <a:pPr marL="285750" indent="-285750">
              <a:buFont typeface="Arial" panose="020B0604020202020204" pitchFamily="34" charset="0"/>
              <a:buChar char="•"/>
            </a:pPr>
            <a:r>
              <a:rPr lang="en-IN" sz="1600" dirty="0">
                <a:latin typeface="+mj-lt"/>
              </a:rPr>
              <a:t>So we used a deterministic process to sample the data, taking each 1000th value from the data files.</a:t>
            </a:r>
          </a:p>
        </p:txBody>
      </p:sp>
    </p:spTree>
    <p:extLst>
      <p:ext uri="{BB962C8B-B14F-4D97-AF65-F5344CB8AC3E}">
        <p14:creationId xmlns:p14="http://schemas.microsoft.com/office/powerpoint/2010/main" val="818478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 plot with the results.">
            <a:extLst>
              <a:ext uri="{FF2B5EF4-FFF2-40B4-BE49-F238E27FC236}">
                <a16:creationId xmlns:a16="http://schemas.microsoft.com/office/drawing/2014/main" id="{D02C2BB8-905E-43E1-9E80-C88EE7CCDC4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207624" y="215151"/>
            <a:ext cx="4382217" cy="31050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plot with the results.">
            <a:extLst>
              <a:ext uri="{FF2B5EF4-FFF2-40B4-BE49-F238E27FC236}">
                <a16:creationId xmlns:a16="http://schemas.microsoft.com/office/drawing/2014/main" id="{6E707863-B5C3-4ADF-819C-698756382C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30353" y="3320210"/>
            <a:ext cx="4198564" cy="2974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4F1885D-FD4D-470A-B1B6-03D5679B3BAA}"/>
              </a:ext>
            </a:extLst>
          </p:cNvPr>
          <p:cNvSpPr txBox="1"/>
          <p:nvPr/>
        </p:nvSpPr>
        <p:spPr>
          <a:xfrm>
            <a:off x="602159" y="567351"/>
            <a:ext cx="6096000" cy="2062103"/>
          </a:xfrm>
          <a:prstGeom prst="rect">
            <a:avLst/>
          </a:prstGeom>
          <a:noFill/>
        </p:spPr>
        <p:txBody>
          <a:bodyPr wrap="square">
            <a:spAutoFit/>
          </a:bodyPr>
          <a:lstStyle/>
          <a:p>
            <a:pPr marL="285750" indent="-285750">
              <a:buFont typeface="Arial" panose="020B0604020202020204" pitchFamily="34" charset="0"/>
              <a:buChar char="•"/>
            </a:pPr>
            <a:r>
              <a:rPr lang="en-IN" sz="1600" dirty="0">
                <a:latin typeface="+mj-lt"/>
              </a:rPr>
              <a:t>Members take far more bike trips than casual users during the week.</a:t>
            </a:r>
          </a:p>
          <a:p>
            <a:pPr marL="285750" indent="-285750">
              <a:buFont typeface="Arial" panose="020B0604020202020204" pitchFamily="34" charset="0"/>
              <a:buChar char="•"/>
            </a:pPr>
            <a:endParaRPr lang="en-IN" sz="1600" dirty="0">
              <a:latin typeface="+mj-lt"/>
            </a:endParaRPr>
          </a:p>
          <a:p>
            <a:pPr marL="285750" indent="-285750">
              <a:buFont typeface="Arial" panose="020B0604020202020204" pitchFamily="34" charset="0"/>
              <a:buChar char="•"/>
            </a:pPr>
            <a:r>
              <a:rPr lang="en-IN" sz="1600" dirty="0">
                <a:latin typeface="+mj-lt"/>
              </a:rPr>
              <a:t>Members make the most trips on Wednesdays (the middle of the workweek) and the fewest on Sundays.</a:t>
            </a:r>
          </a:p>
          <a:p>
            <a:pPr marL="285750" indent="-285750">
              <a:buFont typeface="Arial" panose="020B0604020202020204" pitchFamily="34" charset="0"/>
              <a:buChar char="•"/>
            </a:pPr>
            <a:endParaRPr lang="en-IN" sz="1600" dirty="0">
              <a:latin typeface="+mj-lt"/>
            </a:endParaRPr>
          </a:p>
          <a:p>
            <a:pPr marL="285750" indent="-285750">
              <a:buFont typeface="Arial" panose="020B0604020202020204" pitchFamily="34" charset="0"/>
              <a:buChar char="•"/>
            </a:pPr>
            <a:r>
              <a:rPr lang="en-IN" sz="1600" dirty="0">
                <a:latin typeface="+mj-lt"/>
              </a:rPr>
              <a:t>In general, members travel more during the workweek than on weekends.</a:t>
            </a:r>
          </a:p>
        </p:txBody>
      </p:sp>
      <p:sp>
        <p:nvSpPr>
          <p:cNvPr id="9" name="TextBox 8">
            <a:extLst>
              <a:ext uri="{FF2B5EF4-FFF2-40B4-BE49-F238E27FC236}">
                <a16:creationId xmlns:a16="http://schemas.microsoft.com/office/drawing/2014/main" id="{34850352-9B61-4FD2-B0E8-71502C38DF3C}"/>
              </a:ext>
            </a:extLst>
          </p:cNvPr>
          <p:cNvSpPr txBox="1"/>
          <p:nvPr/>
        </p:nvSpPr>
        <p:spPr>
          <a:xfrm>
            <a:off x="799383" y="3877235"/>
            <a:ext cx="6096000" cy="1077218"/>
          </a:xfrm>
          <a:prstGeom prst="rect">
            <a:avLst/>
          </a:prstGeom>
          <a:noFill/>
        </p:spPr>
        <p:txBody>
          <a:bodyPr wrap="square">
            <a:spAutoFit/>
          </a:bodyPr>
          <a:lstStyle/>
          <a:p>
            <a:pPr marL="285750" indent="-285750">
              <a:buFont typeface="Arial" panose="020B0604020202020204" pitchFamily="34" charset="0"/>
              <a:buChar char="•"/>
            </a:pPr>
            <a:r>
              <a:rPr lang="en-IN" sz="1600" dirty="0">
                <a:latin typeface="+mj-lt"/>
              </a:rPr>
              <a:t>Classic bikes are used far more frequently by both casual users and members than electric bikes!</a:t>
            </a:r>
          </a:p>
          <a:p>
            <a:pPr marL="285750" indent="-285750">
              <a:buFont typeface="Arial" panose="020B0604020202020204" pitchFamily="34" charset="0"/>
              <a:buChar char="•"/>
            </a:pPr>
            <a:endParaRPr lang="en-IN" sz="1600" dirty="0">
              <a:latin typeface="+mj-lt"/>
            </a:endParaRPr>
          </a:p>
          <a:p>
            <a:pPr marL="285750" indent="-285750">
              <a:buFont typeface="Arial" panose="020B0604020202020204" pitchFamily="34" charset="0"/>
              <a:buChar char="•"/>
            </a:pPr>
            <a:r>
              <a:rPr lang="en-IN" sz="1600" dirty="0">
                <a:latin typeface="+mj-lt"/>
              </a:rPr>
              <a:t>Members ride electric and classic bikes far more than casual users.</a:t>
            </a:r>
          </a:p>
        </p:txBody>
      </p:sp>
    </p:spTree>
    <p:extLst>
      <p:ext uri="{BB962C8B-B14F-4D97-AF65-F5344CB8AC3E}">
        <p14:creationId xmlns:p14="http://schemas.microsoft.com/office/powerpoint/2010/main" val="4283764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87042"/>
            <a:ext cx="5486400" cy="522558"/>
          </a:xfrm>
        </p:spPr>
        <p:txBody>
          <a:bodyPr>
            <a:normAutofit/>
          </a:bodyPr>
          <a:lstStyle/>
          <a:p>
            <a:pPr algn="l"/>
            <a:r>
              <a:rPr lang="en-US" sz="2400" b="1" dirty="0"/>
              <a:t>Evidence from Prescriptive Analysis</a:t>
            </a:r>
          </a:p>
        </p:txBody>
      </p:sp>
      <p:sp>
        <p:nvSpPr>
          <p:cNvPr id="4" name="Footer Placeholder 6"/>
          <p:cNvSpPr txBox="1">
            <a:spLocks/>
          </p:cNvSpPr>
          <p:nvPr/>
        </p:nvSpPr>
        <p:spPr>
          <a:xfrm>
            <a:off x="2389949" y="6405833"/>
            <a:ext cx="5153852" cy="365125"/>
          </a:xfrm>
          <a:prstGeom prst="rect">
            <a:avLst/>
          </a:prstGeom>
        </p:spPr>
        <p:txBody>
          <a:bodyPr vert="horz" lIns="91440" tIns="45720" rIns="91440" bIns="45720" rtlCol="0" anchor="ctr"/>
          <a:lstStyle>
            <a:lvl1pPr algn="l" defTabSz="914400">
              <a:defRPr b="0" i="0">
                <a:latin typeface="Helvetica"/>
                <a:cs typeface="Helvetica"/>
              </a:defRPr>
            </a:lvl1pPr>
          </a:lstStyle>
          <a:p>
            <a:pPr>
              <a:defRPr/>
            </a:pPr>
            <a:r>
              <a:rPr lang="en-US" sz="800" kern="0">
                <a:solidFill>
                  <a:sysClr val="window" lastClr="FFFFFF"/>
                </a:solidFill>
              </a:rPr>
              <a:t>Click Insert &gt; Header &amp; Footer to add Area/Division/Department name</a:t>
            </a:r>
            <a:r>
              <a:rPr lang="en-US" sz="1000" kern="0">
                <a:solidFill>
                  <a:sysClr val="window" lastClr="FFFFFF"/>
                </a:solidFill>
              </a:rPr>
              <a:t>.</a:t>
            </a:r>
            <a:endParaRPr lang="en-US" sz="1000" kern="0" dirty="0">
              <a:solidFill>
                <a:sysClr val="window" lastClr="FFFFFF"/>
              </a:solidFill>
            </a:endParaRPr>
          </a:p>
        </p:txBody>
      </p:sp>
      <p:sp>
        <p:nvSpPr>
          <p:cNvPr id="5" name="Slide Number Placeholder 1">
            <a:extLst>
              <a:ext uri="{FF2B5EF4-FFF2-40B4-BE49-F238E27FC236}">
                <a16:creationId xmlns:a16="http://schemas.microsoft.com/office/drawing/2014/main" id="{CA173171-4769-4E52-9ED4-E2C68846A82A}"/>
              </a:ext>
            </a:extLst>
          </p:cNvPr>
          <p:cNvSpPr txBox="1">
            <a:spLocks/>
          </p:cNvSpPr>
          <p:nvPr/>
        </p:nvSpPr>
        <p:spPr>
          <a:xfrm>
            <a:off x="1630218" y="6376556"/>
            <a:ext cx="411018"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944FAE-36D9-4948-B4E7-6942A23B7E3F}" type="slidenum">
              <a:rPr lang="en-US">
                <a:solidFill>
                  <a:schemeClr val="bg1"/>
                </a:solidFill>
              </a:rPr>
              <a:pPr/>
              <a:t>7</a:t>
            </a:fld>
            <a:endParaRPr lang="en-US" dirty="0">
              <a:solidFill>
                <a:schemeClr val="bg1"/>
              </a:solidFill>
            </a:endParaRPr>
          </a:p>
        </p:txBody>
      </p:sp>
      <p:sp>
        <p:nvSpPr>
          <p:cNvPr id="11" name="TextBox 10">
            <a:extLst>
              <a:ext uri="{FF2B5EF4-FFF2-40B4-BE49-F238E27FC236}">
                <a16:creationId xmlns:a16="http://schemas.microsoft.com/office/drawing/2014/main" id="{344B6BF0-0058-43FA-9C5C-B4BC0E44908D}"/>
              </a:ext>
            </a:extLst>
          </p:cNvPr>
          <p:cNvSpPr txBox="1"/>
          <p:nvPr/>
        </p:nvSpPr>
        <p:spPr>
          <a:xfrm>
            <a:off x="354239" y="1343024"/>
            <a:ext cx="5528021" cy="3693319"/>
          </a:xfrm>
          <a:prstGeom prst="rect">
            <a:avLst/>
          </a:prstGeom>
          <a:noFill/>
        </p:spPr>
        <p:txBody>
          <a:bodyPr wrap="square">
            <a:spAutoFit/>
          </a:bodyPr>
          <a:lstStyle/>
          <a:p>
            <a:pPr marL="285750" indent="-285750">
              <a:buFont typeface="Arial" panose="020B0604020202020204" pitchFamily="34" charset="0"/>
              <a:buChar char="•"/>
            </a:pPr>
            <a:r>
              <a:rPr lang="en-US" dirty="0">
                <a:latin typeface="+mj-lt"/>
              </a:rPr>
              <a:t>Most importantly, present research ignores the linkages between prediction and decision-making tasks, instead focusing on either prediction or decision performance in isolation.</a:t>
            </a:r>
          </a:p>
          <a:p>
            <a:pPr marL="285750" indent="-285750">
              <a:buFont typeface="Arial" panose="020B0604020202020204" pitchFamily="34" charset="0"/>
              <a:buChar char="•"/>
            </a:pPr>
            <a:endParaRPr lang="en-US" dirty="0">
              <a:latin typeface="+mj-lt"/>
            </a:endParaRPr>
          </a:p>
          <a:p>
            <a:pPr marL="285750" indent="-285750">
              <a:buFont typeface="Arial" panose="020B0604020202020204" pitchFamily="34" charset="0"/>
              <a:buChar char="•"/>
            </a:pPr>
            <a:endParaRPr lang="en-US" dirty="0">
              <a:latin typeface="+mj-lt"/>
            </a:endParaRPr>
          </a:p>
          <a:p>
            <a:pPr marL="285750" indent="-285750">
              <a:buFont typeface="Arial" panose="020B0604020202020204" pitchFamily="34" charset="0"/>
              <a:buChar char="•"/>
            </a:pPr>
            <a:r>
              <a:rPr lang="en-US" dirty="0">
                <a:latin typeface="+mj-lt"/>
              </a:rPr>
              <a:t>Motivated by this, a thorough knowledge of how prediction features affect downstream decision-making processes is critical.</a:t>
            </a:r>
          </a:p>
          <a:p>
            <a:pPr marL="285750" indent="-285750">
              <a:buFont typeface="Arial" panose="020B0604020202020204" pitchFamily="34" charset="0"/>
              <a:buChar char="•"/>
            </a:pPr>
            <a:endParaRPr lang="en-US" dirty="0">
              <a:latin typeface="+mj-lt"/>
            </a:endParaRPr>
          </a:p>
          <a:p>
            <a:pPr marL="285750" indent="-285750">
              <a:buFont typeface="Arial" panose="020B0604020202020204" pitchFamily="34" charset="0"/>
              <a:buChar char="•"/>
            </a:pPr>
            <a:endParaRPr lang="en-US" dirty="0">
              <a:latin typeface="+mj-lt"/>
            </a:endParaRPr>
          </a:p>
          <a:p>
            <a:pPr marL="285750" indent="-285750">
              <a:buFont typeface="Arial" panose="020B0604020202020204" pitchFamily="34" charset="0"/>
              <a:buChar char="•"/>
            </a:pPr>
            <a:r>
              <a:rPr lang="en-US" dirty="0">
                <a:latin typeface="+mj-lt"/>
              </a:rPr>
              <a:t>As a result, the remainder of this section delves deeper into this occurrence.</a:t>
            </a:r>
            <a:endParaRPr lang="en-IN" dirty="0">
              <a:latin typeface="+mj-lt"/>
            </a:endParaRPr>
          </a:p>
        </p:txBody>
      </p:sp>
      <p:pic>
        <p:nvPicPr>
          <p:cNvPr id="7" name="Picture 6">
            <a:extLst>
              <a:ext uri="{FF2B5EF4-FFF2-40B4-BE49-F238E27FC236}">
                <a16:creationId xmlns:a16="http://schemas.microsoft.com/office/drawing/2014/main" id="{42BB6CAA-10DA-49EB-AF51-DC88D9C373E2}"/>
              </a:ext>
            </a:extLst>
          </p:cNvPr>
          <p:cNvPicPr>
            <a:picLocks noChangeAspect="1"/>
          </p:cNvPicPr>
          <p:nvPr/>
        </p:nvPicPr>
        <p:blipFill>
          <a:blip r:embed="rId2"/>
          <a:stretch>
            <a:fillRect/>
          </a:stretch>
        </p:blipFill>
        <p:spPr>
          <a:xfrm>
            <a:off x="5720988" y="1166682"/>
            <a:ext cx="6471012" cy="3358656"/>
          </a:xfrm>
          <a:prstGeom prst="rect">
            <a:avLst/>
          </a:prstGeom>
        </p:spPr>
      </p:pic>
    </p:spTree>
    <p:extLst>
      <p:ext uri="{BB962C8B-B14F-4D97-AF65-F5344CB8AC3E}">
        <p14:creationId xmlns:p14="http://schemas.microsoft.com/office/powerpoint/2010/main" val="812091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A2A0D-50C9-9FDA-4EB6-B6B326845532}"/>
              </a:ext>
            </a:extLst>
          </p:cNvPr>
          <p:cNvSpPr>
            <a:spLocks noGrp="1"/>
          </p:cNvSpPr>
          <p:nvPr>
            <p:ph type="title"/>
          </p:nvPr>
        </p:nvSpPr>
        <p:spPr>
          <a:xfrm>
            <a:off x="609600" y="-15199"/>
            <a:ext cx="10972800" cy="1143000"/>
          </a:xfrm>
        </p:spPr>
        <p:txBody>
          <a:bodyPr>
            <a:noAutofit/>
          </a:bodyPr>
          <a:lstStyle/>
          <a:p>
            <a:r>
              <a:rPr lang="en-US" sz="3600" b="1" dirty="0"/>
              <a:t>Predict the Daytime and Evening demand a day</a:t>
            </a:r>
          </a:p>
        </p:txBody>
      </p:sp>
      <p:pic>
        <p:nvPicPr>
          <p:cNvPr id="6" name="Picture 5" descr="A picture containing table&#10;&#10;Description automatically generated">
            <a:extLst>
              <a:ext uri="{FF2B5EF4-FFF2-40B4-BE49-F238E27FC236}">
                <a16:creationId xmlns:a16="http://schemas.microsoft.com/office/drawing/2014/main" id="{9AD9F948-035C-DC30-2D18-19621DF27487}"/>
              </a:ext>
            </a:extLst>
          </p:cNvPr>
          <p:cNvPicPr>
            <a:picLocks noChangeAspect="1"/>
          </p:cNvPicPr>
          <p:nvPr/>
        </p:nvPicPr>
        <p:blipFill>
          <a:blip r:embed="rId2"/>
          <a:stretch>
            <a:fillRect/>
          </a:stretch>
        </p:blipFill>
        <p:spPr>
          <a:xfrm>
            <a:off x="124966" y="1452266"/>
            <a:ext cx="7445867" cy="3759008"/>
          </a:xfrm>
          <a:prstGeom prst="rect">
            <a:avLst/>
          </a:prstGeom>
        </p:spPr>
      </p:pic>
      <p:pic>
        <p:nvPicPr>
          <p:cNvPr id="8" name="Picture 7">
            <a:extLst>
              <a:ext uri="{FF2B5EF4-FFF2-40B4-BE49-F238E27FC236}">
                <a16:creationId xmlns:a16="http://schemas.microsoft.com/office/drawing/2014/main" id="{A4C1ABFA-D386-BFF6-918C-AEB58C1F10A4}"/>
              </a:ext>
            </a:extLst>
          </p:cNvPr>
          <p:cNvPicPr>
            <a:picLocks noChangeAspect="1"/>
          </p:cNvPicPr>
          <p:nvPr/>
        </p:nvPicPr>
        <p:blipFill>
          <a:blip r:embed="rId3"/>
          <a:stretch>
            <a:fillRect/>
          </a:stretch>
        </p:blipFill>
        <p:spPr>
          <a:xfrm>
            <a:off x="8352358" y="3626737"/>
            <a:ext cx="3353091" cy="1996613"/>
          </a:xfrm>
          <a:prstGeom prst="rect">
            <a:avLst/>
          </a:prstGeom>
        </p:spPr>
      </p:pic>
    </p:spTree>
    <p:extLst>
      <p:ext uri="{BB962C8B-B14F-4D97-AF65-F5344CB8AC3E}">
        <p14:creationId xmlns:p14="http://schemas.microsoft.com/office/powerpoint/2010/main" val="468873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E4341-0067-C222-D166-7865B90FBCAA}"/>
              </a:ext>
            </a:extLst>
          </p:cNvPr>
          <p:cNvSpPr>
            <a:spLocks noGrp="1"/>
          </p:cNvSpPr>
          <p:nvPr>
            <p:ph type="title"/>
          </p:nvPr>
        </p:nvSpPr>
        <p:spPr/>
        <p:txBody>
          <a:bodyPr>
            <a:normAutofit/>
          </a:bodyPr>
          <a:lstStyle/>
          <a:p>
            <a:r>
              <a:rPr lang="en-US" b="1" i="0" dirty="0">
                <a:effectLst/>
              </a:rPr>
              <a:t>Evidence from Prescriptive Analysis</a:t>
            </a:r>
            <a:endParaRPr lang="en-US" b="1" dirty="0"/>
          </a:p>
        </p:txBody>
      </p:sp>
      <p:pic>
        <p:nvPicPr>
          <p:cNvPr id="4" name="Picture 3" descr="Calendar&#10;&#10;Description automatically generated with medium confidence">
            <a:extLst>
              <a:ext uri="{FF2B5EF4-FFF2-40B4-BE49-F238E27FC236}">
                <a16:creationId xmlns:a16="http://schemas.microsoft.com/office/drawing/2014/main" id="{B6B05F55-3479-2AC8-BED1-B3368520B938}"/>
              </a:ext>
            </a:extLst>
          </p:cNvPr>
          <p:cNvPicPr>
            <a:picLocks noChangeAspect="1"/>
          </p:cNvPicPr>
          <p:nvPr/>
        </p:nvPicPr>
        <p:blipFill>
          <a:blip r:embed="rId2"/>
          <a:stretch>
            <a:fillRect/>
          </a:stretch>
        </p:blipFill>
        <p:spPr>
          <a:xfrm>
            <a:off x="868253" y="1554903"/>
            <a:ext cx="9845893" cy="4397121"/>
          </a:xfrm>
          <a:prstGeom prst="rect">
            <a:avLst/>
          </a:prstGeom>
        </p:spPr>
      </p:pic>
    </p:spTree>
    <p:extLst>
      <p:ext uri="{BB962C8B-B14F-4D97-AF65-F5344CB8AC3E}">
        <p14:creationId xmlns:p14="http://schemas.microsoft.com/office/powerpoint/2010/main" val="904074613"/>
      </p:ext>
    </p:extLst>
  </p:cSld>
  <p:clrMapOvr>
    <a:masterClrMapping/>
  </p:clrMapOvr>
</p:sld>
</file>

<file path=ppt/theme/theme1.xml><?xml version="1.0" encoding="utf-8"?>
<a:theme xmlns:a="http://schemas.openxmlformats.org/drawingml/2006/main" name="Version 6_2011">
  <a:themeElements>
    <a:clrScheme name="Custom Depaul">
      <a:dk1>
        <a:sysClr val="windowText" lastClr="000000"/>
      </a:dk1>
      <a:lt1>
        <a:sysClr val="window" lastClr="FFFFFF"/>
      </a:lt1>
      <a:dk2>
        <a:srgbClr val="1F497D"/>
      </a:dk2>
      <a:lt2>
        <a:srgbClr val="EEECE1"/>
      </a:lt2>
      <a:accent1>
        <a:srgbClr val="416A9C"/>
      </a:accent1>
      <a:accent2>
        <a:srgbClr val="C0962B"/>
      </a:accent2>
      <a:accent3>
        <a:srgbClr val="BB1F2E"/>
      </a:accent3>
      <a:accent4>
        <a:srgbClr val="3478A2"/>
      </a:accent4>
      <a:accent5>
        <a:srgbClr val="C6C225"/>
      </a:accent5>
      <a:accent6>
        <a:srgbClr val="F79646"/>
      </a:accent6>
      <a:hlink>
        <a:srgbClr val="85D2DD"/>
      </a:hlink>
      <a:folHlink>
        <a:srgbClr val="5C270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6D7C6F3C061A74EA969A8C28FAC1117" ma:contentTypeVersion="3" ma:contentTypeDescription="Create a new document." ma:contentTypeScope="" ma:versionID="cd2a7248d767de5f18646eaaa4a5cdbb">
  <xsd:schema xmlns:xsd="http://www.w3.org/2001/XMLSchema" xmlns:xs="http://www.w3.org/2001/XMLSchema" xmlns:p="http://schemas.microsoft.com/office/2006/metadata/properties" xmlns:ns1="http://schemas.microsoft.com/sharepoint/v3" xmlns:ns3="f6e71dcb-8557-4687-8b6c-f422ebe44608" targetNamespace="http://schemas.microsoft.com/office/2006/metadata/properties" ma:root="true" ma:fieldsID="9fe35f863ba3ced9d86abfdc05a7a62e" ns1:_="" ns3:_="">
    <xsd:import namespace="http://schemas.microsoft.com/sharepoint/v3"/>
    <xsd:import namespace="f6e71dcb-8557-4687-8b6c-f422ebe44608"/>
    <xsd:element name="properties">
      <xsd:complexType>
        <xsd:sequence>
          <xsd:element name="documentManagement">
            <xsd:complexType>
              <xsd:all>
                <xsd:element ref="ns1:PublishingStartDate" minOccurs="0"/>
                <xsd:element ref="ns1:PublishingExpirationDate" minOccurs="0"/>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internalName="PublishingStartDate">
      <xsd:simpleType>
        <xsd:restriction base="dms:Unknown"/>
      </xsd:simpleType>
    </xsd:element>
    <xsd:element name="PublishingExpirationDate" ma:index="9" nillable="true" ma:displayName="Scheduling End Dat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6e71dcb-8557-4687-8b6c-f422ebe44608"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63658D5-3F7F-43B7-8141-CCEC7DEBEB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f6e71dcb-8557-4687-8b6c-f422ebe4460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E23C117-EE2F-448B-8285-E3D8159CF881}">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39FD85DA-A273-44E1-A854-BDA7BC943AB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Version 6_2011.potx</Template>
  <TotalTime>1256</TotalTime>
  <Words>615</Words>
  <Application>Microsoft Office PowerPoint</Application>
  <PresentationFormat>Widescreen</PresentationFormat>
  <Paragraphs>66</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Helvetica</vt:lpstr>
      <vt:lpstr>Wingdings</vt:lpstr>
      <vt:lpstr>Version 6_2011</vt:lpstr>
      <vt:lpstr>CitiBike Case Study</vt:lpstr>
      <vt:lpstr>Objective and question</vt:lpstr>
      <vt:lpstr>What did you find in the data</vt:lpstr>
      <vt:lpstr>Evidence from Descriptive Analysis</vt:lpstr>
      <vt:lpstr>Evidence from Predictive Analysis</vt:lpstr>
      <vt:lpstr>PowerPoint Presentation</vt:lpstr>
      <vt:lpstr>Evidence from Prescriptive Analysis</vt:lpstr>
      <vt:lpstr>Predict the Daytime and Evening demand a day</vt:lpstr>
      <vt:lpstr>Evidence from Prescriptive Analysis</vt:lpstr>
      <vt:lpstr>Final Recommendation</vt:lpstr>
    </vt:vector>
  </TitlesOfParts>
  <Company>DePaul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DePaul University</dc:creator>
  <cp:lastModifiedBy>Damor, Elisha</cp:lastModifiedBy>
  <cp:revision>36</cp:revision>
  <dcterms:created xsi:type="dcterms:W3CDTF">2012-02-24T22:14:36Z</dcterms:created>
  <dcterms:modified xsi:type="dcterms:W3CDTF">2024-01-27T21:36:58Z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0x01010076D7C6F3C061A74EA969A8C28FAC1117</vt:lpwstr>
  </property>
</Properties>
</file>

<file path=docProps/thumbnail.jpeg>
</file>